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84" r:id="rId3"/>
  </p:sldMasterIdLst>
  <p:sldIdLst>
    <p:sldId id="256" r:id="rId4"/>
    <p:sldId id="292" r:id="rId5"/>
    <p:sldId id="291" r:id="rId6"/>
    <p:sldId id="286" r:id="rId7"/>
    <p:sldId id="293" r:id="rId8"/>
    <p:sldId id="265" r:id="rId9"/>
    <p:sldId id="305" r:id="rId10"/>
    <p:sldId id="307" r:id="rId11"/>
    <p:sldId id="308" r:id="rId12"/>
    <p:sldId id="267" r:id="rId13"/>
    <p:sldId id="268" r:id="rId14"/>
    <p:sldId id="279" r:id="rId15"/>
    <p:sldId id="287" r:id="rId16"/>
    <p:sldId id="302" r:id="rId17"/>
    <p:sldId id="288" r:id="rId18"/>
    <p:sldId id="303" r:id="rId19"/>
    <p:sldId id="304" r:id="rId20"/>
    <p:sldId id="306" r:id="rId21"/>
    <p:sldId id="294" r:id="rId22"/>
    <p:sldId id="299" r:id="rId23"/>
    <p:sldId id="297" r:id="rId24"/>
    <p:sldId id="295" r:id="rId25"/>
    <p:sldId id="298" r:id="rId26"/>
    <p:sldId id="296" r:id="rId27"/>
    <p:sldId id="3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33" autoAdjust="0"/>
    <p:restoredTop sz="94660"/>
  </p:normalViewPr>
  <p:slideViewPr>
    <p:cSldViewPr snapToGrid="0">
      <p:cViewPr varScale="1">
        <p:scale>
          <a:sx n="65" d="100"/>
          <a:sy n="65" d="100"/>
        </p:scale>
        <p:origin x="-138" y="-11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3600"/>
            </a:pPr>
            <a:r>
              <a:rPr lang="en-US" sz="3600" dirty="0"/>
              <a:t>UMKC FTE Students </a:t>
            </a:r>
            <a:r>
              <a:rPr lang="en-US" sz="3600" dirty="0" smtClean="0"/>
              <a:t>AY08- AY15</a:t>
            </a:r>
            <a:endParaRPr lang="en-US" sz="3600" dirty="0"/>
          </a:p>
        </c:rich>
      </c:tx>
      <c:layout>
        <c:manualLayout>
          <c:xMode val="edge"/>
          <c:yMode val="edge"/>
          <c:x val="0.22117445866141733"/>
          <c:y val="6.2962962962962957E-2"/>
        </c:manualLayout>
      </c:layout>
      <c:overlay val="0"/>
    </c:title>
    <c:autoTitleDeleted val="0"/>
    <c:plotArea>
      <c:layout>
        <c:manualLayout>
          <c:layoutTarget val="inner"/>
          <c:xMode val="edge"/>
          <c:yMode val="edge"/>
          <c:x val="8.2956774934383193E-2"/>
          <c:y val="0.17908544765237677"/>
          <c:w val="0.89888890212475336"/>
          <c:h val="0.59629056846936046"/>
        </c:manualLayout>
      </c:layout>
      <c:lineChart>
        <c:grouping val="standard"/>
        <c:varyColors val="0"/>
        <c:ser>
          <c:idx val="0"/>
          <c:order val="0"/>
          <c:tx>
            <c:strRef>
              <c:f>FTE!$A$2</c:f>
              <c:strCache>
                <c:ptCount val="1"/>
                <c:pt idx="0">
                  <c:v>FTE</c:v>
                </c:pt>
              </c:strCache>
            </c:strRef>
          </c:tx>
          <c:spPr>
            <a:ln w="38100"/>
          </c:spPr>
          <c:marker>
            <c:symbol val="none"/>
          </c:marker>
          <c:dLbls>
            <c:numFmt formatCode="#,##0" sourceLinked="0"/>
            <c:txPr>
              <a:bodyPr/>
              <a:lstStyle/>
              <a:p>
                <a:pPr>
                  <a:defRPr sz="2400"/>
                </a:pPr>
                <a:endParaRPr lang="en-US"/>
              </a:p>
            </c:txPr>
            <c:dLblPos val="t"/>
            <c:showLegendKey val="0"/>
            <c:showVal val="1"/>
            <c:showCatName val="0"/>
            <c:showSerName val="0"/>
            <c:showPercent val="0"/>
            <c:showBubbleSize val="0"/>
            <c:showLeaderLines val="0"/>
          </c:dLbls>
          <c:cat>
            <c:strRef>
              <c:f>FTE!$B$2:$I$2</c:f>
              <c:strCache>
                <c:ptCount val="8"/>
                <c:pt idx="0">
                  <c:v>FS07</c:v>
                </c:pt>
                <c:pt idx="1">
                  <c:v>FS08</c:v>
                </c:pt>
                <c:pt idx="2">
                  <c:v>FS09</c:v>
                </c:pt>
                <c:pt idx="3">
                  <c:v>FS10</c:v>
                </c:pt>
                <c:pt idx="4">
                  <c:v>FS11</c:v>
                </c:pt>
                <c:pt idx="5">
                  <c:v>FS12</c:v>
                </c:pt>
                <c:pt idx="6">
                  <c:v>FS13</c:v>
                </c:pt>
                <c:pt idx="7">
                  <c:v>FS14</c:v>
                </c:pt>
              </c:strCache>
            </c:strRef>
          </c:cat>
          <c:val>
            <c:numRef>
              <c:f>FTE!$B$3:$I$3</c:f>
              <c:numCache>
                <c:formatCode>0</c:formatCode>
                <c:ptCount val="8"/>
                <c:pt idx="0">
                  <c:v>9846.4</c:v>
                </c:pt>
                <c:pt idx="1">
                  <c:v>10169.4</c:v>
                </c:pt>
                <c:pt idx="2">
                  <c:v>10271.799999999999</c:v>
                </c:pt>
                <c:pt idx="3">
                  <c:v>10695.7</c:v>
                </c:pt>
                <c:pt idx="4">
                  <c:v>10909.1</c:v>
                </c:pt>
                <c:pt idx="5">
                  <c:v>10922.5</c:v>
                </c:pt>
                <c:pt idx="6">
                  <c:v>10998.6</c:v>
                </c:pt>
                <c:pt idx="7">
                  <c:v>11133.1</c:v>
                </c:pt>
              </c:numCache>
            </c:numRef>
          </c:val>
          <c:smooth val="0"/>
        </c:ser>
        <c:dLbls>
          <c:showLegendKey val="0"/>
          <c:showVal val="0"/>
          <c:showCatName val="0"/>
          <c:showSerName val="0"/>
          <c:showPercent val="0"/>
          <c:showBubbleSize val="0"/>
        </c:dLbls>
        <c:marker val="1"/>
        <c:smooth val="0"/>
        <c:axId val="4774144"/>
        <c:axId val="4780032"/>
      </c:lineChart>
      <c:catAx>
        <c:axId val="4774144"/>
        <c:scaling>
          <c:orientation val="minMax"/>
        </c:scaling>
        <c:delete val="0"/>
        <c:axPos val="b"/>
        <c:majorTickMark val="out"/>
        <c:minorTickMark val="none"/>
        <c:tickLblPos val="nextTo"/>
        <c:txPr>
          <a:bodyPr/>
          <a:lstStyle/>
          <a:p>
            <a:pPr>
              <a:defRPr sz="2000"/>
            </a:pPr>
            <a:endParaRPr lang="en-US"/>
          </a:p>
        </c:txPr>
        <c:crossAx val="4780032"/>
        <c:crosses val="autoZero"/>
        <c:auto val="1"/>
        <c:lblAlgn val="ctr"/>
        <c:lblOffset val="100"/>
        <c:noMultiLvlLbl val="0"/>
      </c:catAx>
      <c:valAx>
        <c:axId val="4780032"/>
        <c:scaling>
          <c:orientation val="minMax"/>
        </c:scaling>
        <c:delete val="0"/>
        <c:axPos val="l"/>
        <c:majorGridlines/>
        <c:numFmt formatCode="0" sourceLinked="0"/>
        <c:majorTickMark val="out"/>
        <c:minorTickMark val="none"/>
        <c:tickLblPos val="nextTo"/>
        <c:txPr>
          <a:bodyPr/>
          <a:lstStyle/>
          <a:p>
            <a:pPr>
              <a:defRPr sz="1800"/>
            </a:pPr>
            <a:endParaRPr lang="en-US"/>
          </a:p>
        </c:txPr>
        <c:crossAx val="4774144"/>
        <c:crosses val="autoZero"/>
        <c:crossBetween val="between"/>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800" dirty="0"/>
              <a:t>UMKC </a:t>
            </a:r>
            <a:r>
              <a:rPr lang="en-US" sz="2800" dirty="0" smtClean="0"/>
              <a:t>Change </a:t>
            </a:r>
            <a:r>
              <a:rPr lang="en-US" sz="2800" dirty="0"/>
              <a:t>in Salaries and Benefits by</a:t>
            </a:r>
            <a:r>
              <a:rPr lang="en-US" sz="2800" baseline="0" dirty="0"/>
              <a:t> Function</a:t>
            </a:r>
            <a:endParaRPr lang="en-US" sz="2800" dirty="0"/>
          </a:p>
          <a:p>
            <a:pPr>
              <a:defRPr sz="2800" b="1" i="0" u="none" strike="noStrike" kern="1200" baseline="0">
                <a:solidFill>
                  <a:schemeClr val="tx1"/>
                </a:solidFill>
                <a:latin typeface="+mn-lt"/>
                <a:ea typeface="+mn-ea"/>
                <a:cs typeface="+mn-cs"/>
              </a:defRPr>
            </a:pPr>
            <a:r>
              <a:rPr lang="en-US" sz="2800" dirty="0"/>
              <a:t>AY08</a:t>
            </a:r>
            <a:r>
              <a:rPr lang="en-US" sz="2800" baseline="0" dirty="0"/>
              <a:t> - </a:t>
            </a:r>
            <a:r>
              <a:rPr lang="en-US" sz="2800" baseline="0" dirty="0" smtClean="0"/>
              <a:t>AY15</a:t>
            </a:r>
            <a:r>
              <a:rPr lang="en-US" sz="2800" dirty="0" smtClean="0"/>
              <a:t> </a:t>
            </a:r>
            <a:endParaRPr lang="en-US" sz="2800" dirty="0"/>
          </a:p>
        </c:rich>
      </c:tx>
      <c:layout>
        <c:manualLayout>
          <c:xMode val="edge"/>
          <c:yMode val="edge"/>
          <c:x val="0.10467585301837271"/>
          <c:y val="2.4623505395158937E-2"/>
        </c:manualLayout>
      </c:layout>
      <c:overlay val="0"/>
      <c:spPr>
        <a:noFill/>
        <a:ln>
          <a:noFill/>
        </a:ln>
        <a:effectLst/>
      </c:spPr>
    </c:title>
    <c:autoTitleDeleted val="0"/>
    <c:plotArea>
      <c:layout>
        <c:manualLayout>
          <c:layoutTarget val="inner"/>
          <c:xMode val="edge"/>
          <c:yMode val="edge"/>
          <c:x val="9.2798720472440949E-2"/>
          <c:y val="0.17126173087607013"/>
          <c:w val="0.6674655511811024"/>
          <c:h val="0.76558898095056971"/>
        </c:manualLayout>
      </c:layout>
      <c:lineChart>
        <c:grouping val="standard"/>
        <c:varyColors val="0"/>
        <c:ser>
          <c:idx val="0"/>
          <c:order val="0"/>
          <c:tx>
            <c:strRef>
              <c:f>'Total Compensation'!$B$17</c:f>
              <c:strCache>
                <c:ptCount val="1"/>
                <c:pt idx="0">
                  <c:v>Institutional Support</c:v>
                </c:pt>
              </c:strCache>
            </c:strRef>
          </c:tx>
          <c:spPr>
            <a:ln w="44450" cap="rnd" cmpd="sng" algn="ctr">
              <a:solidFill>
                <a:srgbClr val="FF0000"/>
              </a:solidFill>
              <a:prstDash val="solid"/>
              <a:round/>
            </a:ln>
            <a:effectLst/>
          </c:spPr>
          <c:marker>
            <c:symbol val="none"/>
          </c:marker>
          <c:dLbls>
            <c:dLbl>
              <c:idx val="0"/>
              <c:delete val="1"/>
            </c:dLbl>
            <c:dLbl>
              <c:idx val="1"/>
              <c:delete val="1"/>
              <c:extLst>
                <c:ext xmlns:c15="http://schemas.microsoft.com/office/drawing/2012/chart" uri="{CE6537A1-D6FC-4f65-9D91-7224C49458BB}">
                  <c15:layout/>
                </c:ext>
              </c:extLst>
            </c:dLbl>
            <c:dLbl>
              <c:idx val="2"/>
              <c:delete val="1"/>
              <c:extLst>
                <c:ext xmlns:c15="http://schemas.microsoft.com/office/drawing/2012/chart" uri="{CE6537A1-D6FC-4f65-9D91-7224C49458BB}">
                  <c15:layout/>
                </c:ext>
              </c:extLst>
            </c:dLbl>
            <c:dLbl>
              <c:idx val="3"/>
              <c:delete val="1"/>
              <c:extLst>
                <c:ext xmlns:c15="http://schemas.microsoft.com/office/drawing/2012/chart" uri="{CE6537A1-D6FC-4f65-9D91-7224C49458BB}">
                  <c15:layout/>
                </c:ext>
              </c:extLst>
            </c:dLbl>
            <c:dLbl>
              <c:idx val="4"/>
              <c:delete val="1"/>
              <c:extLst>
                <c:ext xmlns:c15="http://schemas.microsoft.com/office/drawing/2012/chart" uri="{CE6537A1-D6FC-4f65-9D91-7224C49458BB}">
                  <c15:layout/>
                </c:ext>
              </c:extLst>
            </c:dLbl>
            <c:dLbl>
              <c:idx val="5"/>
              <c:delete val="1"/>
              <c:extLst>
                <c:ext xmlns:c15="http://schemas.microsoft.com/office/drawing/2012/chart" uri="{CE6537A1-D6FC-4f65-9D91-7224C49458BB}">
                  <c15:layout/>
                </c:ext>
              </c:extLst>
            </c:dLbl>
            <c:dLbl>
              <c:idx val="6"/>
              <c:delete val="1"/>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Compensation'!$H$18:$O$18</c:f>
              <c:numCache>
                <c:formatCode>General</c:formatCode>
                <c:ptCount val="8"/>
                <c:pt idx="0">
                  <c:v>0</c:v>
                </c:pt>
                <c:pt idx="1">
                  <c:v>0.13975885670161192</c:v>
                </c:pt>
                <c:pt idx="2">
                  <c:v>9.9490880265081197E-2</c:v>
                </c:pt>
                <c:pt idx="3">
                  <c:v>0.20652706544725696</c:v>
                </c:pt>
                <c:pt idx="4">
                  <c:v>0.22274456732768194</c:v>
                </c:pt>
                <c:pt idx="5">
                  <c:v>0.26882905824825531</c:v>
                </c:pt>
                <c:pt idx="6">
                  <c:v>0.34388291040663055</c:v>
                </c:pt>
                <c:pt idx="7">
                  <c:v>0.37678131444794499</c:v>
                </c:pt>
              </c:numCache>
            </c:numRef>
          </c:val>
          <c:smooth val="0"/>
        </c:ser>
        <c:ser>
          <c:idx val="1"/>
          <c:order val="1"/>
          <c:tx>
            <c:strRef>
              <c:f>'Total Compensation'!$B$4</c:f>
              <c:strCache>
                <c:ptCount val="1"/>
                <c:pt idx="0">
                  <c:v>Instruction</c:v>
                </c:pt>
              </c:strCache>
            </c:strRef>
          </c:tx>
          <c:spPr>
            <a:ln w="44450" cap="rnd" cmpd="sng" algn="ctr">
              <a:solidFill>
                <a:srgbClr val="0070C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Compensation'!$H$5:$N$5,'Total Compensation'!$O$8)</c:f>
              <c:numCache>
                <c:formatCode>General</c:formatCode>
                <c:ptCount val="8"/>
                <c:pt idx="0">
                  <c:v>0</c:v>
                </c:pt>
                <c:pt idx="1">
                  <c:v>4.9441105538586029E-2</c:v>
                </c:pt>
                <c:pt idx="2">
                  <c:v>6.3533234236846536E-2</c:v>
                </c:pt>
                <c:pt idx="3">
                  <c:v>0.11673827696457716</c:v>
                </c:pt>
                <c:pt idx="4">
                  <c:v>0.1675860195126079</c:v>
                </c:pt>
                <c:pt idx="5">
                  <c:v>0.20759079502672051</c:v>
                </c:pt>
                <c:pt idx="6">
                  <c:v>0.22494128365915897</c:v>
                </c:pt>
                <c:pt idx="7" formatCode="#,##0.000000">
                  <c:v>0.20580114102683864</c:v>
                </c:pt>
              </c:numCache>
            </c:numRef>
          </c:val>
          <c:smooth val="0"/>
        </c:ser>
        <c:ser>
          <c:idx val="2"/>
          <c:order val="2"/>
          <c:tx>
            <c:strRef>
              <c:f>'Total Compensation'!$B$9</c:f>
              <c:strCache>
                <c:ptCount val="1"/>
                <c:pt idx="0">
                  <c:v>Research</c:v>
                </c:pt>
              </c:strCache>
            </c:strRef>
          </c:tx>
          <c:spPr>
            <a:ln w="44450" cap="rnd" cmpd="sng" algn="ctr">
              <a:solidFill>
                <a:sysClr val="windowText" lastClr="00000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Compensation'!$H$10:$O$10</c:f>
              <c:numCache>
                <c:formatCode>General</c:formatCode>
                <c:ptCount val="8"/>
                <c:pt idx="0">
                  <c:v>0</c:v>
                </c:pt>
                <c:pt idx="1">
                  <c:v>8.9491513321208513E-2</c:v>
                </c:pt>
                <c:pt idx="2">
                  <c:v>0.1874833563649041</c:v>
                </c:pt>
                <c:pt idx="3">
                  <c:v>0.24303182977079038</c:v>
                </c:pt>
                <c:pt idx="4">
                  <c:v>0.11625678871299022</c:v>
                </c:pt>
                <c:pt idx="5">
                  <c:v>0.13326479865926857</c:v>
                </c:pt>
                <c:pt idx="6">
                  <c:v>0.15270267432238879</c:v>
                </c:pt>
                <c:pt idx="7">
                  <c:v>7.2896496541064101E-2</c:v>
                </c:pt>
              </c:numCache>
            </c:numRef>
          </c:val>
          <c:smooth val="0"/>
        </c:ser>
        <c:ser>
          <c:idx val="3"/>
          <c:order val="3"/>
          <c:tx>
            <c:strRef>
              <c:f>'Total Compensation'!$B$11</c:f>
              <c:strCache>
                <c:ptCount val="1"/>
                <c:pt idx="0">
                  <c:v>Public Service</c:v>
                </c:pt>
              </c:strCache>
            </c:strRef>
          </c:tx>
          <c:spPr>
            <a:ln w="44450" cap="rnd" cmpd="sng" algn="ctr">
              <a:solidFill>
                <a:srgbClr val="7030A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Compensation'!$H$12:$O$12</c:f>
              <c:numCache>
                <c:formatCode>General</c:formatCode>
                <c:ptCount val="8"/>
                <c:pt idx="0">
                  <c:v>0</c:v>
                </c:pt>
                <c:pt idx="1">
                  <c:v>9.4554104652827708E-2</c:v>
                </c:pt>
                <c:pt idx="2">
                  <c:v>6.0350043647683899E-2</c:v>
                </c:pt>
                <c:pt idx="3">
                  <c:v>-1.0304548442770727E-2</c:v>
                </c:pt>
                <c:pt idx="4">
                  <c:v>5.9843226295150723E-2</c:v>
                </c:pt>
                <c:pt idx="5">
                  <c:v>5.4878879601674473E-2</c:v>
                </c:pt>
                <c:pt idx="6">
                  <c:v>5.7294224649317417E-2</c:v>
                </c:pt>
                <c:pt idx="7">
                  <c:v>0.16872148851688712</c:v>
                </c:pt>
              </c:numCache>
            </c:numRef>
          </c:val>
          <c:smooth val="0"/>
        </c:ser>
        <c:ser>
          <c:idx val="4"/>
          <c:order val="4"/>
          <c:tx>
            <c:strRef>
              <c:f>'Total Compensation'!$B$13</c:f>
              <c:strCache>
                <c:ptCount val="1"/>
                <c:pt idx="0">
                  <c:v>Academic Support</c:v>
                </c:pt>
              </c:strCache>
            </c:strRef>
          </c:tx>
          <c:spPr>
            <a:ln w="44450" cap="rnd" cmpd="sng" algn="ctr">
              <a:solidFill>
                <a:srgbClr val="92D05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layout>
                <c:manualLayout>
                  <c:x val="-1.0416666666666667E-3"/>
                  <c:y val="-2.2222222222222223E-2"/>
                </c:manualLayout>
              </c:layout>
              <c:showLegendKey val="0"/>
              <c:showVal val="1"/>
              <c:showCatName val="0"/>
              <c:showSerName val="0"/>
              <c:showPercent val="0"/>
              <c:showBubbleSize val="0"/>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Compensation'!$H$14:$O$14</c:f>
              <c:numCache>
                <c:formatCode>General</c:formatCode>
                <c:ptCount val="8"/>
                <c:pt idx="0">
                  <c:v>0</c:v>
                </c:pt>
                <c:pt idx="1">
                  <c:v>6.8208812550597173E-2</c:v>
                </c:pt>
                <c:pt idx="2">
                  <c:v>9.1744373905360874E-2</c:v>
                </c:pt>
                <c:pt idx="3">
                  <c:v>0.11352539761919486</c:v>
                </c:pt>
                <c:pt idx="4">
                  <c:v>0.18727337711523842</c:v>
                </c:pt>
                <c:pt idx="5">
                  <c:v>0.17588164903660522</c:v>
                </c:pt>
                <c:pt idx="6">
                  <c:v>0.28929199417006124</c:v>
                </c:pt>
                <c:pt idx="7">
                  <c:v>0.23210886610387804</c:v>
                </c:pt>
              </c:numCache>
            </c:numRef>
          </c:val>
          <c:smooth val="0"/>
        </c:ser>
        <c:ser>
          <c:idx val="5"/>
          <c:order val="5"/>
          <c:tx>
            <c:strRef>
              <c:f>'Total Compensation'!$B$15</c:f>
              <c:strCache>
                <c:ptCount val="1"/>
                <c:pt idx="0">
                  <c:v>Student Services</c:v>
                </c:pt>
              </c:strCache>
            </c:strRef>
          </c:tx>
          <c:spPr>
            <a:ln w="44450" cap="rnd" cmpd="sng" algn="ctr">
              <a:solidFill>
                <a:srgbClr val="FFC00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layout>
                <c:manualLayout>
                  <c:x val="0"/>
                  <c:y val="1.8518518518518517E-2"/>
                </c:manualLayout>
              </c:layout>
              <c:showLegendKey val="0"/>
              <c:showVal val="1"/>
              <c:showCatName val="0"/>
              <c:showSerName val="0"/>
              <c:showPercent val="0"/>
              <c:showBubbleSize val="0"/>
            </c:dLbl>
            <c:numFmt formatCode="0%" sourceLinked="0"/>
            <c:txPr>
              <a:bodyPr/>
              <a:lstStyle/>
              <a:p>
                <a:pPr>
                  <a:defRPr sz="2400"/>
                </a:pPr>
                <a:endParaRPr lang="en-US"/>
              </a:p>
            </c:txPr>
            <c:showLegendKey val="0"/>
            <c:showVal val="1"/>
            <c:showCatName val="0"/>
            <c:showSerName val="0"/>
            <c:showPercent val="0"/>
            <c:showBubbleSize val="0"/>
            <c:showLeaderLines val="0"/>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Compensation'!$H$16:$O$16</c:f>
              <c:numCache>
                <c:formatCode>General</c:formatCode>
                <c:ptCount val="8"/>
                <c:pt idx="0">
                  <c:v>0</c:v>
                </c:pt>
                <c:pt idx="1">
                  <c:v>3.6114785454292156E-2</c:v>
                </c:pt>
                <c:pt idx="2">
                  <c:v>0.10768708696639762</c:v>
                </c:pt>
                <c:pt idx="3">
                  <c:v>-4.590000671180397E-2</c:v>
                </c:pt>
                <c:pt idx="4">
                  <c:v>3.9254203838400475E-2</c:v>
                </c:pt>
                <c:pt idx="5">
                  <c:v>0.10626105708780208</c:v>
                </c:pt>
                <c:pt idx="6">
                  <c:v>0.12537883361031793</c:v>
                </c:pt>
                <c:pt idx="7">
                  <c:v>0.14141994356195337</c:v>
                </c:pt>
              </c:numCache>
            </c:numRef>
          </c:val>
          <c:smooth val="0"/>
        </c:ser>
        <c:ser>
          <c:idx val="6"/>
          <c:order val="6"/>
          <c:tx>
            <c:strRef>
              <c:f>'Total Compensation'!$B$19</c:f>
              <c:strCache>
                <c:ptCount val="1"/>
                <c:pt idx="0">
                  <c:v>Operation, Maint. of Plant</c:v>
                </c:pt>
              </c:strCache>
            </c:strRef>
          </c:tx>
          <c:spPr>
            <a:ln w="44450" cap="rnd" cmpd="sng" algn="ctr">
              <a:solidFill>
                <a:srgbClr val="C00000"/>
              </a:solidFill>
              <a:prstDash val="solid"/>
              <a:round/>
            </a:ln>
            <a:effectLst/>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'Total Compensation'!$H$1:$O$1</c:f>
              <c:strCache>
                <c:ptCount val="8"/>
                <c:pt idx="0">
                  <c:v>AY08</c:v>
                </c:pt>
                <c:pt idx="1">
                  <c:v>AY09</c:v>
                </c:pt>
                <c:pt idx="2">
                  <c:v>AY10</c:v>
                </c:pt>
                <c:pt idx="3">
                  <c:v>AY11</c:v>
                </c:pt>
                <c:pt idx="4">
                  <c:v>AY12</c:v>
                </c:pt>
                <c:pt idx="5">
                  <c:v>AY13</c:v>
                </c:pt>
                <c:pt idx="6">
                  <c:v>AY14</c:v>
                </c:pt>
                <c:pt idx="7">
                  <c:v>AY15</c:v>
                </c:pt>
              </c:strCache>
            </c:strRef>
          </c:cat>
          <c:val>
            <c:numRef>
              <c:f>'Total Compensation'!$H$20:$O$20</c:f>
              <c:numCache>
                <c:formatCode>General</c:formatCode>
                <c:ptCount val="8"/>
                <c:pt idx="0">
                  <c:v>0</c:v>
                </c:pt>
                <c:pt idx="1">
                  <c:v>6.1426312351748086E-2</c:v>
                </c:pt>
                <c:pt idx="2">
                  <c:v>-2.1474440510158479E-2</c:v>
                </c:pt>
                <c:pt idx="3">
                  <c:v>-9.4820378837361205E-2</c:v>
                </c:pt>
                <c:pt idx="4">
                  <c:v>-9.5399177237672893E-3</c:v>
                </c:pt>
                <c:pt idx="5">
                  <c:v>2.6028166431755419E-3</c:v>
                </c:pt>
                <c:pt idx="6">
                  <c:v>3.5631567488283084E-2</c:v>
                </c:pt>
                <c:pt idx="7">
                  <c:v>3.189017612614161E-2</c:v>
                </c:pt>
              </c:numCache>
            </c:numRef>
          </c:val>
          <c:smooth val="0"/>
        </c:ser>
        <c:dLbls>
          <c:showLegendKey val="0"/>
          <c:showVal val="0"/>
          <c:showCatName val="0"/>
          <c:showSerName val="0"/>
          <c:showPercent val="0"/>
          <c:showBubbleSize val="0"/>
        </c:dLbls>
        <c:marker val="1"/>
        <c:smooth val="0"/>
        <c:axId val="33523200"/>
        <c:axId val="33525120"/>
        <c:extLst/>
      </c:lineChart>
      <c:catAx>
        <c:axId val="33523200"/>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a:t>Year</a:t>
                </a:r>
              </a:p>
            </c:rich>
          </c:tx>
          <c:layout/>
          <c:overlay val="0"/>
          <c:spPr>
            <a:noFill/>
            <a:ln>
              <a:noFill/>
            </a:ln>
            <a:effectLst/>
          </c:spPr>
        </c:title>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3525120"/>
        <c:crosses val="autoZero"/>
        <c:auto val="1"/>
        <c:lblAlgn val="ctr"/>
        <c:lblOffset val="100"/>
        <c:noMultiLvlLbl val="0"/>
      </c:catAx>
      <c:valAx>
        <c:axId val="33525120"/>
        <c:scaling>
          <c:orientation val="minMax"/>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800"/>
                  <a:t>%</a:t>
                </a:r>
                <a:r>
                  <a:rPr lang="en-US" sz="1800" baseline="0"/>
                  <a:t> Change</a:t>
                </a:r>
                <a:endParaRPr lang="en-US" sz="1800"/>
              </a:p>
            </c:rich>
          </c:tx>
          <c:layout/>
          <c:overlay val="0"/>
          <c:spPr>
            <a:noFill/>
            <a:ln>
              <a:noFill/>
            </a:ln>
            <a:effectLst/>
          </c:spPr>
        </c:title>
        <c:numFmt formatCode="0.0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3523200"/>
        <c:crosses val="autoZero"/>
        <c:crossBetween val="between"/>
      </c:valAx>
      <c:spPr>
        <a:solidFill>
          <a:schemeClr val="bg1"/>
        </a:solidFill>
        <a:ln>
          <a:noFill/>
        </a:ln>
        <a:effectLst/>
      </c:spPr>
    </c:plotArea>
    <c:legend>
      <c:legendPos val="r"/>
      <c:layout>
        <c:manualLayout>
          <c:xMode val="edge"/>
          <c:yMode val="edge"/>
          <c:x val="0.79759629265091858"/>
          <c:y val="6.7731723643246589E-2"/>
          <c:w val="0.19400820209973754"/>
          <c:h val="0.8035385428630900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tx1">
          <a:tint val="75000"/>
        </a:schemeClr>
      </a:solidFill>
      <a:prstDash val="solid"/>
      <a:round/>
    </a:ln>
    <a:effectLst/>
  </c:spPr>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2800" dirty="0"/>
              <a:t>UMKC </a:t>
            </a:r>
            <a:r>
              <a:rPr lang="en-US" sz="2800" dirty="0" smtClean="0"/>
              <a:t>Athletics: Expenditure and Revenue AY08-AY16</a:t>
            </a:r>
            <a:endParaRPr lang="en-US" sz="2800" dirty="0"/>
          </a:p>
        </c:rich>
      </c:tx>
      <c:layout/>
      <c:overlay val="0"/>
      <c:spPr>
        <a:noFill/>
        <a:ln>
          <a:noFill/>
        </a:ln>
        <a:effectLst/>
      </c:spPr>
    </c:title>
    <c:autoTitleDeleted val="0"/>
    <c:plotArea>
      <c:layout>
        <c:manualLayout>
          <c:layoutTarget val="inner"/>
          <c:xMode val="edge"/>
          <c:yMode val="edge"/>
          <c:x val="0.12077099475275423"/>
          <c:y val="0.1085991859713188"/>
          <c:w val="0.87922900524724579"/>
          <c:h val="0.77831594963673023"/>
        </c:manualLayout>
      </c:layout>
      <c:lineChart>
        <c:grouping val="standard"/>
        <c:varyColors val="0"/>
        <c:ser>
          <c:idx val="0"/>
          <c:order val="0"/>
          <c:tx>
            <c:strRef>
              <c:f>Athletics!$A$4</c:f>
              <c:strCache>
                <c:ptCount val="1"/>
                <c:pt idx="0">
                  <c:v>Expenditure</c:v>
                </c:pt>
              </c:strCache>
            </c:strRef>
          </c:tx>
          <c:spPr>
            <a:ln w="38100" cap="rnd">
              <a:solidFill>
                <a:srgbClr val="FF0000"/>
              </a:solidFill>
              <a:round/>
            </a:ln>
            <a:effectLst/>
          </c:spPr>
          <c:marker>
            <c:symbol val="none"/>
          </c:marker>
          <c:dLbls>
            <c:numFmt formatCode="&quot;$&quot;#,##0" sourceLinked="0"/>
            <c:spPr>
              <a:noFill/>
              <a:ln>
                <a:noFill/>
              </a:ln>
              <a:effectLst/>
            </c:spPr>
            <c:txPr>
              <a:bodyPr rot="0" vert="horz"/>
              <a:lstStyle/>
              <a:p>
                <a:pPr>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Athletics!$E$2:$M$2</c:f>
              <c:strCache>
                <c:ptCount val="9"/>
                <c:pt idx="0">
                  <c:v>AY08</c:v>
                </c:pt>
                <c:pt idx="1">
                  <c:v>AY09</c:v>
                </c:pt>
                <c:pt idx="2">
                  <c:v>AY10</c:v>
                </c:pt>
                <c:pt idx="3">
                  <c:v>AY11</c:v>
                </c:pt>
                <c:pt idx="4">
                  <c:v>AY12</c:v>
                </c:pt>
                <c:pt idx="5">
                  <c:v>AY13</c:v>
                </c:pt>
                <c:pt idx="6">
                  <c:v>AY14</c:v>
                </c:pt>
                <c:pt idx="7">
                  <c:v>AY15</c:v>
                </c:pt>
                <c:pt idx="8">
                  <c:v>AY16</c:v>
                </c:pt>
              </c:strCache>
            </c:strRef>
          </c:cat>
          <c:val>
            <c:numRef>
              <c:f>Athletics!$E$4:$M$4</c:f>
              <c:numCache>
                <c:formatCode>#,##0</c:formatCode>
                <c:ptCount val="9"/>
                <c:pt idx="0">
                  <c:v>5317383</c:v>
                </c:pt>
                <c:pt idx="1">
                  <c:v>6196089</c:v>
                </c:pt>
                <c:pt idx="2">
                  <c:v>6604684</c:v>
                </c:pt>
                <c:pt idx="3">
                  <c:v>6786462</c:v>
                </c:pt>
                <c:pt idx="4">
                  <c:v>7821437</c:v>
                </c:pt>
                <c:pt idx="5">
                  <c:v>8047323</c:v>
                </c:pt>
                <c:pt idx="6">
                  <c:v>9327917</c:v>
                </c:pt>
                <c:pt idx="7">
                  <c:v>8898733</c:v>
                </c:pt>
                <c:pt idx="8">
                  <c:v>9409724</c:v>
                </c:pt>
              </c:numCache>
            </c:numRef>
          </c:val>
          <c:smooth val="0"/>
        </c:ser>
        <c:ser>
          <c:idx val="1"/>
          <c:order val="1"/>
          <c:tx>
            <c:strRef>
              <c:f>Athletics!$A$3</c:f>
              <c:strCache>
                <c:ptCount val="1"/>
                <c:pt idx="0">
                  <c:v>Revenue</c:v>
                </c:pt>
              </c:strCache>
            </c:strRef>
          </c:tx>
          <c:spPr>
            <a:ln w="38100" cap="rnd">
              <a:solidFill>
                <a:srgbClr val="002060"/>
              </a:solidFill>
              <a:round/>
            </a:ln>
            <a:effectLst/>
          </c:spPr>
          <c:marker>
            <c:symbol val="none"/>
          </c:marker>
          <c:dLbls>
            <c:numFmt formatCode="&quot;$&quot;#,##0" sourceLinked="0"/>
            <c:spPr>
              <a:noFill/>
              <a:ln>
                <a:noFill/>
              </a:ln>
              <a:effectLst/>
            </c:spPr>
            <c:txPr>
              <a:bodyPr rot="0" vert="horz"/>
              <a:lstStyle/>
              <a:p>
                <a:pPr>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Athletics!$E$2:$M$2</c:f>
              <c:strCache>
                <c:ptCount val="9"/>
                <c:pt idx="0">
                  <c:v>AY08</c:v>
                </c:pt>
                <c:pt idx="1">
                  <c:v>AY09</c:v>
                </c:pt>
                <c:pt idx="2">
                  <c:v>AY10</c:v>
                </c:pt>
                <c:pt idx="3">
                  <c:v>AY11</c:v>
                </c:pt>
                <c:pt idx="4">
                  <c:v>AY12</c:v>
                </c:pt>
                <c:pt idx="5">
                  <c:v>AY13</c:v>
                </c:pt>
                <c:pt idx="6">
                  <c:v>AY14</c:v>
                </c:pt>
                <c:pt idx="7">
                  <c:v>AY15</c:v>
                </c:pt>
                <c:pt idx="8">
                  <c:v>AY16</c:v>
                </c:pt>
              </c:strCache>
            </c:strRef>
          </c:cat>
          <c:val>
            <c:numRef>
              <c:f>Athletics!$E$3:$M$3</c:f>
              <c:numCache>
                <c:formatCode>#,##0</c:formatCode>
                <c:ptCount val="9"/>
                <c:pt idx="0">
                  <c:v>1408348</c:v>
                </c:pt>
                <c:pt idx="1">
                  <c:v>1086976</c:v>
                </c:pt>
                <c:pt idx="2">
                  <c:v>1219936</c:v>
                </c:pt>
                <c:pt idx="3">
                  <c:v>932627</c:v>
                </c:pt>
                <c:pt idx="4">
                  <c:v>1095656</c:v>
                </c:pt>
                <c:pt idx="5">
                  <c:v>1035797</c:v>
                </c:pt>
                <c:pt idx="6">
                  <c:v>1001096</c:v>
                </c:pt>
                <c:pt idx="7">
                  <c:v>1060402</c:v>
                </c:pt>
                <c:pt idx="8">
                  <c:v>1289888</c:v>
                </c:pt>
              </c:numCache>
            </c:numRef>
          </c:val>
          <c:smooth val="0"/>
        </c:ser>
        <c:dLbls>
          <c:showLegendKey val="0"/>
          <c:showVal val="0"/>
          <c:showCatName val="0"/>
          <c:showSerName val="0"/>
          <c:showPercent val="0"/>
          <c:showBubbleSize val="0"/>
        </c:dLbls>
        <c:marker val="1"/>
        <c:smooth val="0"/>
        <c:axId val="33904128"/>
        <c:axId val="33905664"/>
      </c:lineChart>
      <c:catAx>
        <c:axId val="3390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3905664"/>
        <c:crosses val="autoZero"/>
        <c:auto val="1"/>
        <c:lblAlgn val="ctr"/>
        <c:lblOffset val="100"/>
        <c:noMultiLvlLbl val="0"/>
      </c:catAx>
      <c:valAx>
        <c:axId val="3390566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vert="horz"/>
          <a:lstStyle/>
          <a:p>
            <a:pPr>
              <a:defRPr/>
            </a:pPr>
            <a:endParaRPr lang="en-US"/>
          </a:p>
        </c:txPr>
        <c:crossAx val="33904128"/>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solidFill>
                  <a:schemeClr val="tx1"/>
                </a:solidFill>
              </a:rPr>
              <a:t>UMKC Total Tenure and Tenure</a:t>
            </a:r>
            <a:r>
              <a:rPr lang="en-US" sz="2800" baseline="0" dirty="0">
                <a:solidFill>
                  <a:schemeClr val="tx1"/>
                </a:solidFill>
              </a:rPr>
              <a:t> Track </a:t>
            </a:r>
            <a:r>
              <a:rPr lang="en-US" sz="2800" baseline="0" dirty="0" smtClean="0">
                <a:solidFill>
                  <a:schemeClr val="tx1"/>
                </a:solidFill>
              </a:rPr>
              <a:t>Faculty: FL07-FL16</a:t>
            </a:r>
          </a:p>
          <a:p>
            <a:pPr>
              <a:defRPr sz="2800" b="0" i="0" u="none" strike="noStrike" kern="1200" spc="0" baseline="0">
                <a:solidFill>
                  <a:schemeClr val="tx1">
                    <a:lumMod val="65000"/>
                    <a:lumOff val="35000"/>
                  </a:schemeClr>
                </a:solidFill>
                <a:latin typeface="+mn-lt"/>
                <a:ea typeface="+mn-ea"/>
                <a:cs typeface="+mn-cs"/>
              </a:defRPr>
            </a:pPr>
            <a:r>
              <a:rPr lang="en-US" sz="2800" baseline="0" dirty="0" smtClean="0">
                <a:solidFill>
                  <a:schemeClr val="tx1"/>
                </a:solidFill>
              </a:rPr>
              <a:t>(excluding Medical School)</a:t>
            </a:r>
            <a:endParaRPr lang="en-US" sz="2800" dirty="0">
              <a:solidFill>
                <a:schemeClr val="tx1"/>
              </a:solidFill>
            </a:endParaRPr>
          </a:p>
        </c:rich>
      </c:tx>
      <c:layout/>
      <c:overlay val="0"/>
      <c:spPr>
        <a:noFill/>
        <a:ln>
          <a:noFill/>
        </a:ln>
        <a:effectLst/>
      </c:spPr>
    </c:title>
    <c:autoTitleDeleted val="0"/>
    <c:plotArea>
      <c:layout/>
      <c:lineChart>
        <c:grouping val="standard"/>
        <c:varyColors val="0"/>
        <c:ser>
          <c:idx val="0"/>
          <c:order val="0"/>
          <c:tx>
            <c:strRef>
              <c:f>Sheet2!$A$3</c:f>
              <c:strCache>
                <c:ptCount val="1"/>
                <c:pt idx="0">
                  <c:v>Total</c:v>
                </c:pt>
              </c:strCache>
            </c:strRef>
          </c:tx>
          <c:spPr>
            <a:ln w="44450" cap="rnd">
              <a:solidFill>
                <a:schemeClr val="accent1"/>
              </a:solidFill>
              <a:round/>
            </a:ln>
            <a:effectLst/>
          </c:spPr>
          <c:marker>
            <c:symbol val="none"/>
          </c:marker>
          <c:dLbls>
            <c:dLbl>
              <c:idx val="7"/>
              <c:layout>
                <c:manualLayout>
                  <c:x val="2.4347093527117662E-3"/>
                  <c:y val="-4.4544096420631084E-2"/>
                </c:manualLayout>
              </c:layout>
              <c:dLblPos val="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Sheet2!$B$2:$K$2</c:f>
              <c:strCache>
                <c:ptCount val="10"/>
                <c:pt idx="0">
                  <c:v>Fall 07</c:v>
                </c:pt>
                <c:pt idx="1">
                  <c:v>Fall 08</c:v>
                </c:pt>
                <c:pt idx="2">
                  <c:v>Fall 09</c:v>
                </c:pt>
                <c:pt idx="3">
                  <c:v>Fall 10</c:v>
                </c:pt>
                <c:pt idx="4">
                  <c:v>Fall 11</c:v>
                </c:pt>
                <c:pt idx="5">
                  <c:v>Fall 12</c:v>
                </c:pt>
                <c:pt idx="6">
                  <c:v>Fall 13</c:v>
                </c:pt>
                <c:pt idx="7">
                  <c:v>Fall 14</c:v>
                </c:pt>
                <c:pt idx="8">
                  <c:v>Fall 15</c:v>
                </c:pt>
                <c:pt idx="9">
                  <c:v>Fall 16</c:v>
                </c:pt>
              </c:strCache>
            </c:strRef>
          </c:cat>
          <c:val>
            <c:numRef>
              <c:f>Sheet2!$B$5:$K$5</c:f>
              <c:numCache>
                <c:formatCode>General</c:formatCode>
                <c:ptCount val="10"/>
                <c:pt idx="0">
                  <c:v>445</c:v>
                </c:pt>
                <c:pt idx="1">
                  <c:v>448</c:v>
                </c:pt>
                <c:pt idx="2">
                  <c:v>444</c:v>
                </c:pt>
                <c:pt idx="3">
                  <c:v>440</c:v>
                </c:pt>
                <c:pt idx="4">
                  <c:v>430</c:v>
                </c:pt>
                <c:pt idx="5">
                  <c:v>431</c:v>
                </c:pt>
                <c:pt idx="6">
                  <c:v>425</c:v>
                </c:pt>
                <c:pt idx="7">
                  <c:v>397</c:v>
                </c:pt>
                <c:pt idx="8">
                  <c:v>391</c:v>
                </c:pt>
                <c:pt idx="9">
                  <c:v>393</c:v>
                </c:pt>
              </c:numCache>
            </c:numRef>
          </c:val>
          <c:smooth val="0"/>
        </c:ser>
        <c:dLbls>
          <c:showLegendKey val="0"/>
          <c:showVal val="0"/>
          <c:showCatName val="0"/>
          <c:showSerName val="0"/>
          <c:showPercent val="0"/>
          <c:showBubbleSize val="0"/>
        </c:dLbls>
        <c:marker val="1"/>
        <c:smooth val="0"/>
        <c:axId val="34734080"/>
        <c:axId val="34735616"/>
      </c:lineChart>
      <c:catAx>
        <c:axId val="347340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735616"/>
        <c:crosses val="autoZero"/>
        <c:auto val="1"/>
        <c:lblAlgn val="ctr"/>
        <c:lblOffset val="100"/>
        <c:noMultiLvlLbl val="0"/>
      </c:catAx>
      <c:valAx>
        <c:axId val="34735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7340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dirty="0" smtClean="0">
                <a:solidFill>
                  <a:schemeClr val="tx1"/>
                </a:solidFill>
              </a:rPr>
              <a:t>UMKC Tenured and Tenure Track Faculty Fall 2007- Fall 2014</a:t>
            </a:r>
          </a:p>
          <a:p>
            <a:pPr>
              <a:defRPr sz="2800" b="0" i="0" u="none" strike="noStrike" kern="1200" spc="0" baseline="0">
                <a:solidFill>
                  <a:schemeClr val="tx1"/>
                </a:solidFill>
                <a:latin typeface="+mn-lt"/>
                <a:ea typeface="+mn-ea"/>
                <a:cs typeface="+mn-cs"/>
              </a:defRPr>
            </a:pPr>
            <a:r>
              <a:rPr lang="en-US" sz="2800" dirty="0" smtClean="0">
                <a:solidFill>
                  <a:schemeClr val="tx1"/>
                </a:solidFill>
              </a:rPr>
              <a:t>(excluding Medical School)</a:t>
            </a:r>
            <a:endParaRPr lang="en-US" sz="2800" dirty="0">
              <a:solidFill>
                <a:schemeClr val="tx1"/>
              </a:solidFill>
            </a:endParaRPr>
          </a:p>
        </c:rich>
      </c:tx>
      <c:layout/>
      <c:overlay val="0"/>
      <c:spPr>
        <a:noFill/>
        <a:ln>
          <a:noFill/>
        </a:ln>
        <a:effectLst/>
      </c:spPr>
    </c:title>
    <c:autoTitleDeleted val="0"/>
    <c:plotArea>
      <c:layout/>
      <c:lineChart>
        <c:grouping val="standard"/>
        <c:varyColors val="0"/>
        <c:ser>
          <c:idx val="0"/>
          <c:order val="0"/>
          <c:tx>
            <c:strRef>
              <c:f>Sheet2!$A$3</c:f>
              <c:strCache>
                <c:ptCount val="1"/>
                <c:pt idx="0">
                  <c:v>Tenured</c:v>
                </c:pt>
              </c:strCache>
            </c:strRef>
          </c:tx>
          <c:spPr>
            <a:ln w="444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Sheet2!$B$2:$K$2</c:f>
              <c:strCache>
                <c:ptCount val="10"/>
                <c:pt idx="0">
                  <c:v>Fall 07</c:v>
                </c:pt>
                <c:pt idx="1">
                  <c:v>Fall 08</c:v>
                </c:pt>
                <c:pt idx="2">
                  <c:v>Fall 09</c:v>
                </c:pt>
                <c:pt idx="3">
                  <c:v>Fall 10</c:v>
                </c:pt>
                <c:pt idx="4">
                  <c:v>Fall 11</c:v>
                </c:pt>
                <c:pt idx="5">
                  <c:v>Fall 12</c:v>
                </c:pt>
                <c:pt idx="6">
                  <c:v>Fall 13</c:v>
                </c:pt>
                <c:pt idx="7">
                  <c:v>Fall 14</c:v>
                </c:pt>
                <c:pt idx="8">
                  <c:v>Fall 15</c:v>
                </c:pt>
                <c:pt idx="9">
                  <c:v>Fall 16</c:v>
                </c:pt>
              </c:strCache>
            </c:strRef>
          </c:cat>
          <c:val>
            <c:numRef>
              <c:f>Sheet2!$B$3:$K$3</c:f>
              <c:numCache>
                <c:formatCode>General</c:formatCode>
                <c:ptCount val="10"/>
                <c:pt idx="0">
                  <c:v>295</c:v>
                </c:pt>
                <c:pt idx="1">
                  <c:v>309</c:v>
                </c:pt>
                <c:pt idx="2">
                  <c:v>323</c:v>
                </c:pt>
                <c:pt idx="3">
                  <c:v>328</c:v>
                </c:pt>
                <c:pt idx="4">
                  <c:v>322</c:v>
                </c:pt>
                <c:pt idx="5">
                  <c:v>334</c:v>
                </c:pt>
                <c:pt idx="6">
                  <c:v>326</c:v>
                </c:pt>
                <c:pt idx="7">
                  <c:v>324</c:v>
                </c:pt>
                <c:pt idx="8">
                  <c:v>310</c:v>
                </c:pt>
                <c:pt idx="9">
                  <c:v>300</c:v>
                </c:pt>
              </c:numCache>
            </c:numRef>
          </c:val>
          <c:smooth val="0"/>
        </c:ser>
        <c:ser>
          <c:idx val="1"/>
          <c:order val="1"/>
          <c:tx>
            <c:strRef>
              <c:f>Sheet2!$A$4</c:f>
              <c:strCache>
                <c:ptCount val="1"/>
                <c:pt idx="0">
                  <c:v>Tenure Track</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Sheet2!$B$2:$K$2</c:f>
              <c:strCache>
                <c:ptCount val="10"/>
                <c:pt idx="0">
                  <c:v>Fall 07</c:v>
                </c:pt>
                <c:pt idx="1">
                  <c:v>Fall 08</c:v>
                </c:pt>
                <c:pt idx="2">
                  <c:v>Fall 09</c:v>
                </c:pt>
                <c:pt idx="3">
                  <c:v>Fall 10</c:v>
                </c:pt>
                <c:pt idx="4">
                  <c:v>Fall 11</c:v>
                </c:pt>
                <c:pt idx="5">
                  <c:v>Fall 12</c:v>
                </c:pt>
                <c:pt idx="6">
                  <c:v>Fall 13</c:v>
                </c:pt>
                <c:pt idx="7">
                  <c:v>Fall 14</c:v>
                </c:pt>
                <c:pt idx="8">
                  <c:v>Fall 15</c:v>
                </c:pt>
                <c:pt idx="9">
                  <c:v>Fall 16</c:v>
                </c:pt>
              </c:strCache>
            </c:strRef>
          </c:cat>
          <c:val>
            <c:numRef>
              <c:f>Sheet2!$B$4:$K$4</c:f>
              <c:numCache>
                <c:formatCode>General</c:formatCode>
                <c:ptCount val="10"/>
                <c:pt idx="0">
                  <c:v>150</c:v>
                </c:pt>
                <c:pt idx="1">
                  <c:v>139</c:v>
                </c:pt>
                <c:pt idx="2">
                  <c:v>121</c:v>
                </c:pt>
                <c:pt idx="3">
                  <c:v>112</c:v>
                </c:pt>
                <c:pt idx="4">
                  <c:v>108</c:v>
                </c:pt>
                <c:pt idx="5">
                  <c:v>97</c:v>
                </c:pt>
                <c:pt idx="6">
                  <c:v>99</c:v>
                </c:pt>
                <c:pt idx="7">
                  <c:v>73</c:v>
                </c:pt>
                <c:pt idx="8">
                  <c:v>81</c:v>
                </c:pt>
                <c:pt idx="9">
                  <c:v>93</c:v>
                </c:pt>
              </c:numCache>
            </c:numRef>
          </c:val>
          <c:smooth val="0"/>
        </c:ser>
        <c:dLbls>
          <c:showLegendKey val="0"/>
          <c:showVal val="0"/>
          <c:showCatName val="0"/>
          <c:showSerName val="0"/>
          <c:showPercent val="0"/>
          <c:showBubbleSize val="0"/>
        </c:dLbls>
        <c:marker val="1"/>
        <c:smooth val="0"/>
        <c:axId val="34799616"/>
        <c:axId val="34801152"/>
      </c:lineChart>
      <c:catAx>
        <c:axId val="3479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4801152"/>
        <c:crosses val="autoZero"/>
        <c:auto val="1"/>
        <c:lblAlgn val="ctr"/>
        <c:lblOffset val="100"/>
        <c:noMultiLvlLbl val="0"/>
      </c:catAx>
      <c:valAx>
        <c:axId val="34801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799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0.67609</cdr:x>
      <cdr:y>0.90838</cdr:y>
    </cdr:from>
    <cdr:to>
      <cdr:x>0.96136</cdr:x>
      <cdr:y>0.96768</cdr:y>
    </cdr:to>
    <cdr:sp macro="" textlink="">
      <cdr:nvSpPr>
        <cdr:cNvPr id="2" name="TextBox 1"/>
        <cdr:cNvSpPr txBox="1"/>
      </cdr:nvSpPr>
      <cdr:spPr>
        <a:xfrm xmlns:a="http://schemas.openxmlformats.org/drawingml/2006/main">
          <a:off x="8242900" y="6229681"/>
          <a:ext cx="3478045" cy="4066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Source: UMKC </a:t>
          </a:r>
          <a:r>
            <a:rPr lang="en-US" sz="1800" dirty="0" err="1"/>
            <a:t>RooPlan</a:t>
          </a:r>
          <a:r>
            <a:rPr lang="en-US" sz="1800" dirty="0"/>
            <a:t>, Dashboard </a:t>
          </a:r>
        </a:p>
      </cdr:txBody>
    </cdr:sp>
  </cdr:relSizeAnchor>
  <cdr:relSizeAnchor xmlns:cdr="http://schemas.openxmlformats.org/drawingml/2006/chartDrawing">
    <cdr:from>
      <cdr:x>0.55605</cdr:x>
      <cdr:y>0.4256</cdr:y>
    </cdr:from>
    <cdr:to>
      <cdr:x>0.99032</cdr:x>
      <cdr:y>0.52863</cdr:y>
    </cdr:to>
    <cdr:sp macro="" textlink="">
      <cdr:nvSpPr>
        <cdr:cNvPr id="4" name="TextBox 3"/>
        <cdr:cNvSpPr txBox="1"/>
      </cdr:nvSpPr>
      <cdr:spPr>
        <a:xfrm xmlns:a="http://schemas.openxmlformats.org/drawingml/2006/main">
          <a:off x="6779342" y="2918757"/>
          <a:ext cx="5294671" cy="7065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600" dirty="0" smtClean="0"/>
            <a:t>13% </a:t>
          </a:r>
          <a:r>
            <a:rPr lang="en-US" sz="3600" dirty="0" smtClean="0"/>
            <a:t>total growth in FTE</a:t>
          </a:r>
          <a:endParaRPr lang="en-US" sz="3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0.75299</cdr:x>
      <cdr:y>0.78571</cdr:y>
    </cdr:from>
    <cdr:to>
      <cdr:x>0.99102</cdr:x>
      <cdr:y>1</cdr:y>
    </cdr:to>
    <cdr:sp macro="" textlink="">
      <cdr:nvSpPr>
        <cdr:cNvPr id="2" name="TextBox 1"/>
        <cdr:cNvSpPr txBox="1"/>
      </cdr:nvSpPr>
      <cdr:spPr>
        <a:xfrm xmlns:a="http://schemas.openxmlformats.org/drawingml/2006/main">
          <a:off x="4791074" y="3352799"/>
          <a:ext cx="15144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0.81328</cdr:x>
      <cdr:y>0.90417</cdr:y>
    </cdr:from>
    <cdr:to>
      <cdr:x>0.98789</cdr:x>
      <cdr:y>0.98125</cdr:y>
    </cdr:to>
    <cdr:sp macro="" textlink="">
      <cdr:nvSpPr>
        <cdr:cNvPr id="3" name="TextBox 2"/>
        <cdr:cNvSpPr txBox="1"/>
      </cdr:nvSpPr>
      <cdr:spPr>
        <a:xfrm xmlns:a="http://schemas.openxmlformats.org/drawingml/2006/main">
          <a:off x="9915526" y="6200776"/>
          <a:ext cx="2128838" cy="5286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dirty="0"/>
            <a:t>Source: </a:t>
          </a:r>
          <a:r>
            <a:rPr lang="en-US" dirty="0" smtClean="0"/>
            <a:t>UM System IPEDS Finance</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baseline="0" dirty="0" smtClean="0"/>
            <a:t>Reports</a:t>
          </a:r>
          <a:endParaRPr lang="en-US" baseline="0" dirty="0"/>
        </a:p>
      </cdr:txBody>
    </cdr:sp>
  </cdr:relSizeAnchor>
</c:userShapes>
</file>

<file path=ppt/drawings/drawing3.xml><?xml version="1.0" encoding="utf-8"?>
<c:userShapes xmlns:c="http://schemas.openxmlformats.org/drawingml/2006/chart">
  <cdr:relSizeAnchor xmlns:cdr="http://schemas.openxmlformats.org/drawingml/2006/chartDrawing">
    <cdr:from>
      <cdr:x>0.92265</cdr:x>
      <cdr:y>0.15507</cdr:y>
    </cdr:from>
    <cdr:to>
      <cdr:x>0.95171</cdr:x>
      <cdr:y>0.78696</cdr:y>
    </cdr:to>
    <cdr:sp macro="" textlink="">
      <cdr:nvSpPr>
        <cdr:cNvPr id="3" name="Left Brace 2"/>
        <cdr:cNvSpPr/>
      </cdr:nvSpPr>
      <cdr:spPr>
        <a:xfrm xmlns:a="http://schemas.openxmlformats.org/drawingml/2006/main">
          <a:off x="10994115" y="1019175"/>
          <a:ext cx="346272" cy="4152900"/>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0.712</cdr:x>
      <cdr:y>0.42257</cdr:y>
    </cdr:from>
    <cdr:to>
      <cdr:x>0.89733</cdr:x>
      <cdr:y>0.49346</cdr:y>
    </cdr:to>
    <cdr:sp macro="" textlink="">
      <cdr:nvSpPr>
        <cdr:cNvPr id="4" name="TextBox 3"/>
        <cdr:cNvSpPr txBox="1"/>
      </cdr:nvSpPr>
      <cdr:spPr>
        <a:xfrm xmlns:a="http://schemas.openxmlformats.org/drawingml/2006/main">
          <a:off x="5086350" y="1476374"/>
          <a:ext cx="132397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0.71653</cdr:x>
      <cdr:y>0.42046</cdr:y>
    </cdr:from>
    <cdr:to>
      <cdr:x>0.91387</cdr:x>
      <cdr:y>0.53188</cdr:y>
    </cdr:to>
    <cdr:sp macro="" textlink="">
      <cdr:nvSpPr>
        <cdr:cNvPr id="5" name="TextBox 4"/>
        <cdr:cNvSpPr txBox="1"/>
      </cdr:nvSpPr>
      <cdr:spPr>
        <a:xfrm xmlns:a="http://schemas.openxmlformats.org/drawingml/2006/main">
          <a:off x="8537980" y="2763390"/>
          <a:ext cx="2351459" cy="7322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t>AY16 Annual Deficit : $8,119,836</a:t>
          </a:r>
        </a:p>
      </cdr:txBody>
    </cdr:sp>
  </cdr:relSizeAnchor>
  <cdr:relSizeAnchor xmlns:cdr="http://schemas.openxmlformats.org/drawingml/2006/chartDrawing">
    <cdr:from>
      <cdr:x>0.16867</cdr:x>
      <cdr:y>0.47101</cdr:y>
    </cdr:from>
    <cdr:to>
      <cdr:x>0.18813</cdr:x>
      <cdr:y>0.77754</cdr:y>
    </cdr:to>
    <cdr:sp macro="" textlink="">
      <cdr:nvSpPr>
        <cdr:cNvPr id="6" name="Right Brace 5"/>
        <cdr:cNvSpPr/>
      </cdr:nvSpPr>
      <cdr:spPr>
        <a:xfrm xmlns:a="http://schemas.openxmlformats.org/drawingml/2006/main">
          <a:off x="2009776" y="3095626"/>
          <a:ext cx="231936" cy="2014537"/>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0.21148</cdr:x>
      <cdr:y>0.56486</cdr:y>
    </cdr:from>
    <cdr:to>
      <cdr:x>0.4177</cdr:x>
      <cdr:y>0.70936</cdr:y>
    </cdr:to>
    <cdr:sp macro="" textlink="">
      <cdr:nvSpPr>
        <cdr:cNvPr id="7" name="TextBox 1"/>
        <cdr:cNvSpPr txBox="1"/>
      </cdr:nvSpPr>
      <cdr:spPr>
        <a:xfrm xmlns:a="http://schemas.openxmlformats.org/drawingml/2006/main">
          <a:off x="2519958" y="3712394"/>
          <a:ext cx="2457271" cy="9496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t>AY08 Annual Deficit: $3,909,035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73F1B-634E-4591-953B-08C0F53CED7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83205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3F1B-634E-4591-953B-08C0F53CED7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288817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3F1B-634E-4591-953B-08C0F53CED7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214417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06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230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9979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240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643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438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4373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279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3F1B-634E-4591-953B-08C0F53CED7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435049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7475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536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96319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8225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997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0627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1135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2981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309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74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73F1B-634E-4591-953B-08C0F53CED7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613920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544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6442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8382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938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73F1B-634E-4591-953B-08C0F53CED7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51315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73F1B-634E-4591-953B-08C0F53CED7E}"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106534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73F1B-634E-4591-953B-08C0F53CED7E}"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231485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73F1B-634E-4591-953B-08C0F53CED7E}"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88989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73F1B-634E-4591-953B-08C0F53CED7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30951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73F1B-634E-4591-953B-08C0F53CED7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69477-088C-4A63-8CCD-5C28AC3256BA}" type="slidenum">
              <a:rPr lang="en-US" smtClean="0"/>
              <a:t>‹#›</a:t>
            </a:fld>
            <a:endParaRPr lang="en-US"/>
          </a:p>
        </p:txBody>
      </p:sp>
    </p:spTree>
    <p:extLst>
      <p:ext uri="{BB962C8B-B14F-4D97-AF65-F5344CB8AC3E}">
        <p14:creationId xmlns:p14="http://schemas.microsoft.com/office/powerpoint/2010/main" val="637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73F1B-634E-4591-953B-08C0F53CED7E}" type="datetimeFigureOut">
              <a:rPr lang="en-US" smtClean="0"/>
              <a:t>4/13/2017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69477-088C-4A63-8CCD-5C28AC3256BA}" type="slidenum">
              <a:rPr lang="en-US" smtClean="0"/>
              <a:t>‹#›</a:t>
            </a:fld>
            <a:endParaRPr lang="en-US"/>
          </a:p>
        </p:txBody>
      </p:sp>
    </p:spTree>
    <p:extLst>
      <p:ext uri="{BB962C8B-B14F-4D97-AF65-F5344CB8AC3E}">
        <p14:creationId xmlns:p14="http://schemas.microsoft.com/office/powerpoint/2010/main" val="3079697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369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4A90-6177-4E25-87D8-4AD1DF461167}"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920F2-9A3F-4F0D-BCE9-BD1D3778DD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79560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122363"/>
            <a:ext cx="9696450" cy="2387600"/>
          </a:xfrm>
        </p:spPr>
        <p:txBody>
          <a:bodyPr>
            <a:normAutofit fontScale="90000"/>
          </a:bodyPr>
          <a:lstStyle/>
          <a:p>
            <a:r>
              <a:rPr lang="en-US" dirty="0" smtClean="0"/>
              <a:t>Update: UMKC Spending, Staffing and Benefits 2008-2015/16</a:t>
            </a:r>
            <a:br>
              <a:rPr lang="en-US" dirty="0" smtClean="0"/>
            </a:br>
            <a:endParaRPr lang="en-US" dirty="0"/>
          </a:p>
        </p:txBody>
      </p:sp>
      <p:sp>
        <p:nvSpPr>
          <p:cNvPr id="3" name="Subtitle 2"/>
          <p:cNvSpPr>
            <a:spLocks noGrp="1"/>
          </p:cNvSpPr>
          <p:nvPr>
            <p:ph type="subTitle" idx="1"/>
          </p:nvPr>
        </p:nvSpPr>
        <p:spPr>
          <a:xfrm>
            <a:off x="206477" y="3587290"/>
            <a:ext cx="11739716" cy="1704253"/>
          </a:xfrm>
        </p:spPr>
        <p:txBody>
          <a:bodyPr>
            <a:normAutofit fontScale="55000" lnSpcReduction="20000"/>
          </a:bodyPr>
          <a:lstStyle/>
          <a:p>
            <a:r>
              <a:rPr lang="en-US" sz="5700" dirty="0" smtClean="0"/>
              <a:t>Prepared by Ad </a:t>
            </a:r>
            <a:r>
              <a:rPr lang="en-US" sz="5700" dirty="0"/>
              <a:t>Hoc </a:t>
            </a:r>
            <a:r>
              <a:rPr lang="en-US" sz="5700" dirty="0" smtClean="0"/>
              <a:t>Committee on University Priorities</a:t>
            </a:r>
            <a:r>
              <a:rPr lang="en-US" sz="4400" dirty="0"/>
              <a:t/>
            </a:r>
            <a:br>
              <a:rPr lang="en-US" sz="4400" dirty="0"/>
            </a:br>
            <a:endParaRPr lang="en-US" sz="4400" dirty="0" smtClean="0"/>
          </a:p>
          <a:p>
            <a:r>
              <a:rPr lang="en-US" sz="4400" dirty="0" smtClean="0"/>
              <a:t>AY2008-2014 IPEDS data reviewed by </a:t>
            </a:r>
            <a:r>
              <a:rPr lang="en-US" sz="4400" dirty="0"/>
              <a:t>Larry </a:t>
            </a:r>
            <a:r>
              <a:rPr lang="en-US" sz="4400" dirty="0" smtClean="0"/>
              <a:t>Bunce, Director, Institutional Research</a:t>
            </a:r>
          </a:p>
          <a:p>
            <a:r>
              <a:rPr lang="en-US" sz="4400" dirty="0" smtClean="0"/>
              <a:t>AY2015/16 IPEDS and Athletics data reviewed by Ali Korkmaz, Director, Institutional Research</a:t>
            </a:r>
            <a:endParaRPr lang="en-US" sz="4400" dirty="0"/>
          </a:p>
        </p:txBody>
      </p:sp>
    </p:spTree>
    <p:extLst>
      <p:ext uri="{BB962C8B-B14F-4D97-AF65-F5344CB8AC3E}">
        <p14:creationId xmlns:p14="http://schemas.microsoft.com/office/powerpoint/2010/main" val="3883029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Tenured/Tenure Track Faculty</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Data from IPEDS Human Resources survey (available at UM System website).</a:t>
            </a:r>
          </a:p>
          <a:p>
            <a:pPr marL="0" indent="0">
              <a:buNone/>
            </a:pPr>
            <a:endParaRPr lang="en-US" dirty="0"/>
          </a:p>
          <a:p>
            <a:pPr marL="0" indent="0">
              <a:buNone/>
            </a:pPr>
            <a:r>
              <a:rPr lang="en-US" dirty="0" smtClean="0"/>
              <a:t>Included here are Tenure/Tenure Track faculty whose primary responsibility is Instruction, Research or Public Service.</a:t>
            </a:r>
          </a:p>
          <a:p>
            <a:pPr marL="0" indent="0">
              <a:buNone/>
            </a:pPr>
            <a:endParaRPr lang="en-US" dirty="0" smtClean="0"/>
          </a:p>
          <a:p>
            <a:pPr marL="0" indent="0">
              <a:buNone/>
            </a:pPr>
            <a:r>
              <a:rPr lang="en-US" dirty="0" smtClean="0"/>
              <a:t>Faculty whose primary responsibility is administration are excluded.</a:t>
            </a:r>
          </a:p>
          <a:p>
            <a:pPr marL="0" indent="0">
              <a:buNone/>
            </a:pPr>
            <a:endParaRPr lang="en-US" dirty="0"/>
          </a:p>
          <a:p>
            <a:pPr marL="0" indent="0">
              <a:buNone/>
            </a:pPr>
            <a:r>
              <a:rPr lang="en-US" dirty="0" smtClean="0"/>
              <a:t>Medical School faculty are excluded because of reporting errors in some years.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341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488668"/>
            <a:ext cx="5186364" cy="369332"/>
          </a:xfrm>
          <a:prstGeom prst="rect">
            <a:avLst/>
          </a:prstGeom>
          <a:noFill/>
        </p:spPr>
        <p:txBody>
          <a:bodyPr wrap="square" rtlCol="0">
            <a:spAutoFit/>
          </a:bodyPr>
          <a:lstStyle/>
          <a:p>
            <a:r>
              <a:rPr lang="en-US" dirty="0" smtClean="0"/>
              <a:t>Source: UM System, IPEDS Human Resource Surveys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07554235"/>
              </p:ext>
            </p:extLst>
          </p:nvPr>
        </p:nvGraphicFramePr>
        <p:xfrm>
          <a:off x="0" y="0"/>
          <a:ext cx="12095017" cy="633159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43897" y="3504873"/>
            <a:ext cx="6510491" cy="523220"/>
          </a:xfrm>
          <a:prstGeom prst="rect">
            <a:avLst/>
          </a:prstGeom>
          <a:noFill/>
        </p:spPr>
        <p:txBody>
          <a:bodyPr wrap="square" rtlCol="0">
            <a:spAutoFit/>
          </a:bodyPr>
          <a:lstStyle/>
          <a:p>
            <a:r>
              <a:rPr lang="en-US" sz="2800" dirty="0"/>
              <a:t>Decline </a:t>
            </a:r>
            <a:r>
              <a:rPr lang="en-US" sz="2800" dirty="0" smtClean="0"/>
              <a:t>of </a:t>
            </a:r>
            <a:r>
              <a:rPr lang="en-US" sz="2800" dirty="0"/>
              <a:t>53 </a:t>
            </a:r>
            <a:r>
              <a:rPr lang="en-US" sz="2800" dirty="0" smtClean="0"/>
              <a:t>(12%) T/TT </a:t>
            </a:r>
            <a:r>
              <a:rPr lang="en-US" sz="2800" dirty="0" smtClean="0"/>
              <a:t>faculty FL07-FL16</a:t>
            </a:r>
            <a:endParaRPr lang="en-US" sz="2800" dirty="0"/>
          </a:p>
        </p:txBody>
      </p:sp>
    </p:spTree>
    <p:extLst>
      <p:ext uri="{BB962C8B-B14F-4D97-AF65-F5344CB8AC3E}">
        <p14:creationId xmlns:p14="http://schemas.microsoft.com/office/powerpoint/2010/main" val="68288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88668"/>
            <a:ext cx="5043488" cy="369332"/>
          </a:xfrm>
          <a:prstGeom prst="rect">
            <a:avLst/>
          </a:prstGeom>
          <a:noFill/>
        </p:spPr>
        <p:txBody>
          <a:bodyPr wrap="square" rtlCol="0">
            <a:spAutoFit/>
          </a:bodyPr>
          <a:lstStyle/>
          <a:p>
            <a:r>
              <a:rPr lang="en-US" dirty="0" smtClean="0"/>
              <a:t>Source: UM System, IPEDS Huma Resources Surveys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95393248"/>
              </p:ext>
            </p:extLst>
          </p:nvPr>
        </p:nvGraphicFramePr>
        <p:xfrm>
          <a:off x="0" y="0"/>
          <a:ext cx="12095017" cy="6516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627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Non-Instructional Staff</a:t>
            </a:r>
            <a:endParaRPr lang="en-US" b="1" dirty="0"/>
          </a:p>
        </p:txBody>
      </p:sp>
      <p:sp>
        <p:nvSpPr>
          <p:cNvPr id="3" name="Content Placeholder 2"/>
          <p:cNvSpPr>
            <a:spLocks noGrp="1"/>
          </p:cNvSpPr>
          <p:nvPr>
            <p:ph idx="1"/>
          </p:nvPr>
        </p:nvSpPr>
        <p:spPr/>
        <p:txBody>
          <a:bodyPr>
            <a:normAutofit/>
          </a:bodyPr>
          <a:lstStyle/>
          <a:p>
            <a:pPr marL="457200" lvl="1" indent="0">
              <a:buNone/>
            </a:pPr>
            <a:r>
              <a:rPr lang="en-US" sz="4000" dirty="0"/>
              <a:t>Source for Non-Instructional Staff data is </a:t>
            </a:r>
            <a:r>
              <a:rPr lang="en-US" sz="4000" dirty="0" smtClean="0"/>
              <a:t>IPEDS Human </a:t>
            </a:r>
            <a:r>
              <a:rPr lang="en-US" sz="4000" dirty="0"/>
              <a:t>Resources survey.</a:t>
            </a:r>
          </a:p>
          <a:p>
            <a:pPr marL="457200" lvl="1" indent="0">
              <a:buNone/>
            </a:pPr>
            <a:endParaRPr lang="en-US" sz="4000" dirty="0"/>
          </a:p>
          <a:p>
            <a:pPr marL="457200" lvl="1" indent="0">
              <a:buNone/>
            </a:pPr>
            <a:r>
              <a:rPr lang="en-US" sz="4000" dirty="0"/>
              <a:t>HR survey classifies employees according to </a:t>
            </a:r>
            <a:r>
              <a:rPr lang="en-US" sz="4000" i="1" dirty="0"/>
              <a:t>occupation</a:t>
            </a:r>
            <a:r>
              <a:rPr lang="en-US" sz="4000" dirty="0" smtClean="0"/>
              <a:t>.</a:t>
            </a:r>
            <a:endParaRPr lang="en-US" sz="4000" dirty="0"/>
          </a:p>
        </p:txBody>
      </p:sp>
    </p:spTree>
    <p:extLst>
      <p:ext uri="{BB962C8B-B14F-4D97-AF65-F5344CB8AC3E}">
        <p14:creationId xmlns:p14="http://schemas.microsoft.com/office/powerpoint/2010/main" val="324014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Non-Instructional Staff</a:t>
            </a:r>
            <a:endParaRPr lang="en-US" b="1" dirty="0"/>
          </a:p>
        </p:txBody>
      </p:sp>
      <p:sp>
        <p:nvSpPr>
          <p:cNvPr id="3" name="Content Placeholder 2"/>
          <p:cNvSpPr>
            <a:spLocks noGrp="1"/>
          </p:cNvSpPr>
          <p:nvPr>
            <p:ph idx="1"/>
          </p:nvPr>
        </p:nvSpPr>
        <p:spPr/>
        <p:txBody>
          <a:bodyPr>
            <a:normAutofit/>
          </a:bodyPr>
          <a:lstStyle/>
          <a:p>
            <a:pPr marL="457200" lvl="1" indent="0">
              <a:buNone/>
            </a:pPr>
            <a:r>
              <a:rPr lang="en-US" sz="4000" dirty="0" smtClean="0"/>
              <a:t>Changes </a:t>
            </a:r>
            <a:r>
              <a:rPr lang="en-US" sz="4000" dirty="0"/>
              <a:t>to occupational classifications beginning with the 2012 IPEDS HR survey make data incompatible with earlier years.</a:t>
            </a:r>
          </a:p>
          <a:p>
            <a:pPr marL="457200" lvl="1" indent="0">
              <a:buNone/>
            </a:pPr>
            <a:endParaRPr lang="en-US" sz="4000" dirty="0"/>
          </a:p>
        </p:txBody>
      </p:sp>
    </p:spTree>
    <p:extLst>
      <p:ext uri="{BB962C8B-B14F-4D97-AF65-F5344CB8AC3E}">
        <p14:creationId xmlns:p14="http://schemas.microsoft.com/office/powerpoint/2010/main" val="301376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Non-Instructional Staff</a:t>
            </a:r>
            <a:endParaRPr lang="en-US" b="1" dirty="0"/>
          </a:p>
        </p:txBody>
      </p:sp>
      <p:sp>
        <p:nvSpPr>
          <p:cNvPr id="3" name="Content Placeholder 2"/>
          <p:cNvSpPr>
            <a:spLocks noGrp="1"/>
          </p:cNvSpPr>
          <p:nvPr>
            <p:ph idx="1"/>
          </p:nvPr>
        </p:nvSpPr>
        <p:spPr/>
        <p:txBody>
          <a:bodyPr>
            <a:normAutofit/>
          </a:bodyPr>
          <a:lstStyle/>
          <a:p>
            <a:pPr marL="457200" lvl="1" indent="0">
              <a:buNone/>
            </a:pPr>
            <a:r>
              <a:rPr lang="en-US" sz="4000" dirty="0" smtClean="0"/>
              <a:t>UMKC’s “global </a:t>
            </a:r>
            <a:r>
              <a:rPr lang="en-US" sz="4000" dirty="0"/>
              <a:t>grading </a:t>
            </a:r>
            <a:r>
              <a:rPr lang="en-US" sz="4000" dirty="0" smtClean="0"/>
              <a:t>process” during this period resulted </a:t>
            </a:r>
            <a:r>
              <a:rPr lang="en-US" sz="4000" dirty="0"/>
              <a:t>in many </a:t>
            </a:r>
            <a:r>
              <a:rPr lang="en-US" sz="4000" dirty="0" smtClean="0"/>
              <a:t>employees being retitled, </a:t>
            </a:r>
            <a:r>
              <a:rPr lang="en-US" sz="4000" dirty="0"/>
              <a:t>and in many cases their occupational code was changed as well.  </a:t>
            </a:r>
          </a:p>
          <a:p>
            <a:pPr marL="457200" lvl="1" indent="0">
              <a:buNone/>
            </a:pPr>
            <a:endParaRPr lang="en-US" sz="4000" dirty="0"/>
          </a:p>
          <a:p>
            <a:pPr marL="457200" lvl="1" indent="0">
              <a:buNone/>
            </a:pPr>
            <a:r>
              <a:rPr lang="en-US" sz="4000" dirty="0"/>
              <a:t>This </a:t>
            </a:r>
            <a:r>
              <a:rPr lang="en-US" sz="4000" dirty="0" smtClean="0"/>
              <a:t>may be responsible for </a:t>
            </a:r>
            <a:r>
              <a:rPr lang="en-US" sz="4000" dirty="0"/>
              <a:t>some of the changes </a:t>
            </a:r>
            <a:r>
              <a:rPr lang="en-US" sz="4000" dirty="0" smtClean="0"/>
              <a:t>observed since </a:t>
            </a:r>
            <a:r>
              <a:rPr lang="en-US" sz="4000" dirty="0"/>
              <a:t>2012.</a:t>
            </a:r>
          </a:p>
          <a:p>
            <a:pPr marL="457200" lvl="1" indent="0">
              <a:buNone/>
            </a:pPr>
            <a:endParaRPr lang="en-US" sz="4000" dirty="0" smtClean="0"/>
          </a:p>
        </p:txBody>
      </p:sp>
    </p:spTree>
    <p:extLst>
      <p:ext uri="{BB962C8B-B14F-4D97-AF65-F5344CB8AC3E}">
        <p14:creationId xmlns:p14="http://schemas.microsoft.com/office/powerpoint/2010/main" val="301654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06325290"/>
              </p:ext>
            </p:extLst>
          </p:nvPr>
        </p:nvGraphicFramePr>
        <p:xfrm>
          <a:off x="114299" y="114303"/>
          <a:ext cx="11972929" cy="6640035"/>
        </p:xfrm>
        <a:graphic>
          <a:graphicData uri="http://schemas.openxmlformats.org/drawingml/2006/table">
            <a:tbl>
              <a:tblPr/>
              <a:tblGrid>
                <a:gridCol w="5947231"/>
                <a:gridCol w="1004283"/>
                <a:gridCol w="1004283"/>
                <a:gridCol w="1004283"/>
                <a:gridCol w="1004283"/>
                <a:gridCol w="1004283"/>
                <a:gridCol w="1004283"/>
              </a:tblGrid>
              <a:tr h="401394">
                <a:tc gridSpan="4">
                  <a:txBody>
                    <a:bodyPr/>
                    <a:lstStyle/>
                    <a:p>
                      <a:pPr algn="l" fontAlgn="b"/>
                      <a:r>
                        <a:rPr lang="en-US" sz="2000" b="1" i="0" u="none" strike="noStrike" dirty="0">
                          <a:solidFill>
                            <a:srgbClr val="000000"/>
                          </a:solidFill>
                          <a:effectLst/>
                          <a:latin typeface="Calibri"/>
                        </a:rPr>
                        <a:t>UMKC NON-INSTRUCTIONAL STAFF: Full Time Employees (excluding Medical School)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1"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08486">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endParaRPr lang="en-US" sz="2000" b="1" i="0" u="none" strike="noStrike">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a:solidFill>
                            <a:srgbClr val="000000"/>
                          </a:solidFill>
                          <a:effectLst/>
                          <a:latin typeface="Calibri"/>
                        </a:rPr>
                        <a:t>Change</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a:rPr>
                        <a:t>% Change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Occupational Classification</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a:rPr>
                        <a:t>Fall 2008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a:rPr>
                        <a:t>Fall 2009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a:rPr>
                        <a:t>Fall 2010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a:rPr>
                        <a:t>Fall 2011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a:rPr>
                        <a:t>08-11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a:rPr>
                        <a:t>08-11</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01394">
                <a:tc>
                  <a:txBody>
                    <a:bodyPr/>
                    <a:lstStyle/>
                    <a:p>
                      <a:pPr algn="l" fontAlgn="b"/>
                      <a:r>
                        <a:rPr lang="en-US" sz="2000" b="1" i="0" u="none" strike="noStrike">
                          <a:solidFill>
                            <a:srgbClr val="000000"/>
                          </a:solidFill>
                          <a:effectLst/>
                          <a:latin typeface="Calibri"/>
                        </a:rPr>
                        <a:t>Executive/Administrative/Managerial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245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258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252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274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a:rPr>
                        <a:t>12%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01394">
                <a:tc>
                  <a:txBody>
                    <a:bodyPr/>
                    <a:lstStyle/>
                    <a:p>
                      <a:pPr algn="r" fontAlgn="b"/>
                      <a:endParaRPr lang="en-US" sz="2000" b="0" i="1"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2000" b="0" i="1"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endParaRPr lang="en-US" sz="2000" b="0" i="1"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endParaRPr lang="en-US" sz="2000" b="0" i="1"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endParaRPr lang="en-US" sz="2000" b="0" i="1"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endParaRPr lang="en-US" sz="2000" b="0" i="1"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Other Professional (Support/Service)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a:solidFill>
                            <a:srgbClr val="000000"/>
                          </a:solidFill>
                          <a:effectLst/>
                          <a:latin typeface="Calibri"/>
                        </a:rPr>
                        <a:t>348</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355</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a:rPr>
                        <a:t>356</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a:rPr>
                        <a:t>354</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a:rPr>
                        <a:t>6</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a:rPr>
                        <a:t>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dirty="0">
                          <a:solidFill>
                            <a:srgbClr val="000000"/>
                          </a:solidFill>
                          <a:effectLst/>
                          <a:latin typeface="Calibri"/>
                        </a:rPr>
                        <a:t>Service/Maintenance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a:solidFill>
                            <a:srgbClr val="000000"/>
                          </a:solidFill>
                          <a:effectLst/>
                          <a:latin typeface="Calibri"/>
                        </a:rPr>
                        <a:t>157</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150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149</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152</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-5</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Technical/Paraprofessional</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a:solidFill>
                            <a:srgbClr val="000000"/>
                          </a:solidFill>
                          <a:effectLst/>
                          <a:latin typeface="Calibri"/>
                        </a:rPr>
                        <a:t>134</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139</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136</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126</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-8</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Skilled Crafts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a:solidFill>
                            <a:srgbClr val="000000"/>
                          </a:solidFill>
                          <a:effectLst/>
                          <a:latin typeface="Calibri"/>
                        </a:rPr>
                        <a:t>78</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76</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64</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69</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-9</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-12%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Clerical and Secretarial</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a:solidFill>
                            <a:srgbClr val="000000"/>
                          </a:solidFill>
                          <a:effectLst/>
                          <a:latin typeface="Calibri"/>
                        </a:rPr>
                        <a:t>333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331</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324</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313</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Calibri"/>
                        </a:rPr>
                        <a:t>-6%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401394">
                <a:tc>
                  <a:txBody>
                    <a:bodyPr/>
                    <a:lstStyle/>
                    <a:p>
                      <a:pPr algn="l" fontAlgn="b"/>
                      <a:r>
                        <a:rPr lang="en-US" sz="2000" b="1" i="0" u="none" strike="noStrike">
                          <a:solidFill>
                            <a:srgbClr val="000000"/>
                          </a:solidFill>
                          <a:effectLst/>
                          <a:latin typeface="Calibri"/>
                        </a:rPr>
                        <a:t>Total</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1295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1309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1281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1288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425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76083754"/>
              </p:ext>
            </p:extLst>
          </p:nvPr>
        </p:nvGraphicFramePr>
        <p:xfrm>
          <a:off x="114297" y="128594"/>
          <a:ext cx="11958640" cy="6572252"/>
        </p:xfrm>
        <a:graphic>
          <a:graphicData uri="http://schemas.openxmlformats.org/drawingml/2006/table">
            <a:tbl>
              <a:tblPr/>
              <a:tblGrid>
                <a:gridCol w="5480441"/>
                <a:gridCol w="925457"/>
                <a:gridCol w="925457"/>
                <a:gridCol w="925457"/>
                <a:gridCol w="925457"/>
                <a:gridCol w="925457"/>
                <a:gridCol w="925457"/>
                <a:gridCol w="925457"/>
              </a:tblGrid>
              <a:tr h="345908">
                <a:tc gridSpan="4">
                  <a:txBody>
                    <a:bodyPr/>
                    <a:lstStyle/>
                    <a:p>
                      <a:pPr algn="l" fontAlgn="b"/>
                      <a:r>
                        <a:rPr lang="en-US" sz="1600" b="1" i="0" u="none" strike="noStrike" dirty="0">
                          <a:solidFill>
                            <a:srgbClr val="000000"/>
                          </a:solidFill>
                          <a:effectLst/>
                          <a:latin typeface="Calibri"/>
                        </a:rPr>
                        <a:t>UMKC NON-INSTRUCTIONAL STAFF: Full Time Employees (excluding Medical School)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5908">
                <a:tc>
                  <a:txBody>
                    <a:bodyPr/>
                    <a:lstStyle/>
                    <a:p>
                      <a:pPr algn="l" fontAlgn="b"/>
                      <a:r>
                        <a:rPr lang="en-US" sz="1600" b="1" i="0" u="none" strike="noStrike" dirty="0">
                          <a:solidFill>
                            <a:srgbClr val="000000"/>
                          </a:solidFill>
                          <a:effectLst/>
                          <a:latin typeface="Calibri"/>
                        </a:rPr>
                        <a:t>Occupational Classification</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Fall 2012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Fall 2013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Fall 2014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Fall 2015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Fall 2016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effectLst/>
                          <a:latin typeface="+mn-lt"/>
                        </a:rPr>
                        <a:t>Change</a:t>
                      </a:r>
                      <a:endParaRPr lang="en-US" sz="1600" b="1" i="0" u="none" strike="noStrike" dirty="0">
                        <a:solidFill>
                          <a:srgbClr val="000000"/>
                        </a:solidFill>
                        <a:effectLst/>
                        <a:latin typeface="+mn-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effectLst/>
                          <a:latin typeface="+mn-lt"/>
                        </a:rPr>
                        <a:t>% Change</a:t>
                      </a:r>
                      <a:endParaRPr lang="en-US" sz="1600" b="1" i="0" u="none" strike="noStrike" dirty="0">
                        <a:solidFill>
                          <a:srgbClr val="000000"/>
                        </a:solidFill>
                        <a:effectLst/>
                        <a:latin typeface="+mn-lt"/>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Community, Soc. Svc, Legal, Arts, Design, Ent., Sports,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166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222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220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Management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277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267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259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260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289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Librarians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Production, Transportation, and Material Moving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Public Service Staff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Sales and Related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Archivists, Curators, and Museum Technicians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Business and Financial Operations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91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85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Office and Administrative Support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326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323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322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Healthcare Practitioners and Technical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Computer, Engineering and Science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174</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Natural Resources, Construction, and Maintenance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Student and Academic Affairs and Other Education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55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Research Staff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170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161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Library Technicians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908">
                <a:tc>
                  <a:txBody>
                    <a:bodyPr/>
                    <a:lstStyle/>
                    <a:p>
                      <a:pPr algn="l" fontAlgn="b"/>
                      <a:r>
                        <a:rPr lang="en-US" sz="1600" b="1" i="0" u="none" strike="noStrike" dirty="0">
                          <a:solidFill>
                            <a:srgbClr val="000000"/>
                          </a:solidFill>
                          <a:effectLst/>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1455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1444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1417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1399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1413</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7754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Expenditures: Definitions</a:t>
            </a:r>
            <a:endParaRPr lang="en-US" b="1" dirty="0"/>
          </a:p>
        </p:txBody>
      </p:sp>
      <p:sp>
        <p:nvSpPr>
          <p:cNvPr id="3" name="Content Placeholder 2"/>
          <p:cNvSpPr>
            <a:spLocks noGrp="1"/>
          </p:cNvSpPr>
          <p:nvPr>
            <p:ph idx="1"/>
          </p:nvPr>
        </p:nvSpPr>
        <p:spPr/>
        <p:txBody>
          <a:bodyPr>
            <a:normAutofit/>
          </a:bodyPr>
          <a:lstStyle/>
          <a:p>
            <a:pPr marL="0" indent="0">
              <a:buNone/>
            </a:pPr>
            <a:endParaRPr lang="en-US" sz="3000" dirty="0"/>
          </a:p>
        </p:txBody>
      </p:sp>
    </p:spTree>
    <p:extLst>
      <p:ext uri="{BB962C8B-B14F-4D97-AF65-F5344CB8AC3E}">
        <p14:creationId xmlns:p14="http://schemas.microsoft.com/office/powerpoint/2010/main" val="128369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a:t>
            </a:r>
            <a:endParaRPr lang="en-US" dirty="0"/>
          </a:p>
        </p:txBody>
      </p:sp>
      <p:sp>
        <p:nvSpPr>
          <p:cNvPr id="3" name="Content Placeholder 2"/>
          <p:cNvSpPr>
            <a:spLocks noGrp="1"/>
          </p:cNvSpPr>
          <p:nvPr>
            <p:ph idx="1"/>
          </p:nvPr>
        </p:nvSpPr>
        <p:spPr>
          <a:xfrm>
            <a:off x="1981200" y="1600200"/>
            <a:ext cx="8229600" cy="4953000"/>
          </a:xfrm>
        </p:spPr>
        <p:txBody>
          <a:bodyPr>
            <a:normAutofit fontScale="92500" lnSpcReduction="20000"/>
          </a:bodyPr>
          <a:lstStyle/>
          <a:p>
            <a:pPr marL="0" indent="0">
              <a:buNone/>
            </a:pPr>
            <a:r>
              <a:rPr lang="en-US" dirty="0" smtClean="0"/>
              <a:t>“Expenditures of the colleges, schools, departments, and other instructional divisions of the institution and expenditures for departmental research and public service that are not separately budgeted are included in this classification. Also included are expenditures for both credit and noncredit activities. Expenditures for academic administration where the primary function is administration (e.g., academic deans) are excluded. The instruction category includes general academic instruction, occupational and vocational instruction, special session instruction, community education, preparatory and adult basic education, and remedial and tutorial instruction conducted by the teaching faculty for the institution's students.”</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14257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Faculty Benefits</a:t>
            </a:r>
            <a:endParaRPr lang="en-US" b="1" dirty="0"/>
          </a:p>
        </p:txBody>
      </p:sp>
      <p:sp>
        <p:nvSpPr>
          <p:cNvPr id="3" name="Content Placeholder 2"/>
          <p:cNvSpPr>
            <a:spLocks noGrp="1"/>
          </p:cNvSpPr>
          <p:nvPr>
            <p:ph idx="1"/>
          </p:nvPr>
        </p:nvSpPr>
        <p:spPr>
          <a:xfrm>
            <a:off x="777240" y="1795145"/>
            <a:ext cx="10515600" cy="4351338"/>
          </a:xfrm>
        </p:spPr>
        <p:txBody>
          <a:bodyPr>
            <a:normAutofit/>
          </a:bodyPr>
          <a:lstStyle/>
          <a:p>
            <a:pPr marL="0" indent="0">
              <a:buNone/>
            </a:pPr>
            <a:r>
              <a:rPr lang="en-US" sz="3000" dirty="0" smtClean="0"/>
              <a:t>Previous Ad-Hoc committee presentations to Faculty Senate (2014, 2015, 2016) documented significant cuts to faculty pensions, health benefits, research grants and support, etc.</a:t>
            </a:r>
          </a:p>
          <a:p>
            <a:pPr marL="0" indent="0">
              <a:buNone/>
            </a:pPr>
            <a:r>
              <a:rPr lang="en-US" sz="3000" dirty="0" smtClean="0"/>
              <a:t>Please refer to those earlier presentations for more information about these issues.</a:t>
            </a:r>
            <a:endParaRPr lang="en-US" sz="3000" dirty="0"/>
          </a:p>
        </p:txBody>
      </p:sp>
    </p:spTree>
    <p:extLst>
      <p:ext uri="{BB962C8B-B14F-4D97-AF65-F5344CB8AC3E}">
        <p14:creationId xmlns:p14="http://schemas.microsoft.com/office/powerpoint/2010/main" val="29204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Institutional Support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Expenditures for the day-to-day operational support of the institution, excluding expenditures for physical plant operations. Expenditures for general administrative services, executive direction and planning, legal and fiscal operations, and public relations/development are </a:t>
            </a:r>
            <a:r>
              <a:rPr lang="en-US" dirty="0" smtClean="0"/>
              <a:t>included.”</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25631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a:t>
            </a:r>
            <a:r>
              <a:rPr lang="en-US" b="1" dirty="0" smtClean="0"/>
              <a:t>Support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This category includes expenditures for the support services that are an integral part of the institution's primary mission of instruction, research, or public service. Expenditures for libraries, museums, galleries, audio/visual services, academic computing support, ancillary support, academic administration, personnel development, and course and curriculum development are included. Expenditures for veterinary and dental clinics if their primary purpose is to support the institutional program are </a:t>
            </a:r>
            <a:r>
              <a:rPr lang="en-US" dirty="0" smtClean="0"/>
              <a:t>included.”</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580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a:t>
            </a:r>
            <a:endParaRPr lang="en-US" dirty="0"/>
          </a:p>
        </p:txBody>
      </p:sp>
      <p:sp>
        <p:nvSpPr>
          <p:cNvPr id="3" name="Content Placeholder 2"/>
          <p:cNvSpPr>
            <a:spLocks noGrp="1"/>
          </p:cNvSpPr>
          <p:nvPr>
            <p:ph idx="1"/>
          </p:nvPr>
        </p:nvSpPr>
        <p:spPr>
          <a:xfrm>
            <a:off x="1981200" y="1600200"/>
            <a:ext cx="8229600" cy="4953000"/>
          </a:xfrm>
        </p:spPr>
        <p:txBody>
          <a:bodyPr>
            <a:normAutofit/>
          </a:bodyPr>
          <a:lstStyle/>
          <a:p>
            <a:pPr marL="0" indent="0">
              <a:buNone/>
            </a:pPr>
            <a:r>
              <a:rPr lang="en-US" dirty="0" smtClean="0"/>
              <a:t>“</a:t>
            </a:r>
            <a:r>
              <a:rPr lang="en-US" dirty="0"/>
              <a:t>This category includes all funds expended for activities specifically organized to produce research outcomes and commissioned by an agency either external to the institution or separately budgeted by an organizational unit within the institution. Non-research sponsored programs are not </a:t>
            </a:r>
            <a:r>
              <a:rPr lang="en-US" dirty="0" smtClean="0"/>
              <a:t>reported.”</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3149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 Services</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Funds expended for admissions, registrar activities, and activities whose primary purpose is to contribute to students' emotional and physical well-being and to their intellectual, cultural, and social development outside the context of the formal instructional program. Examples are career guidance, counseling, financial aid administration, and student health services (except when operated as a self-supporting auxiliary enterprise). The administrative allowance for Pell Grants is </a:t>
            </a:r>
            <a:r>
              <a:rPr lang="en-US" dirty="0" smtClean="0"/>
              <a:t>included.”</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4588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Service</a:t>
            </a:r>
            <a:endParaRPr lang="en-US" dirty="0"/>
          </a:p>
        </p:txBody>
      </p:sp>
      <p:sp>
        <p:nvSpPr>
          <p:cNvPr id="3" name="Content Placeholder 2"/>
          <p:cNvSpPr>
            <a:spLocks noGrp="1"/>
          </p:cNvSpPr>
          <p:nvPr>
            <p:ph idx="1"/>
          </p:nvPr>
        </p:nvSpPr>
        <p:spPr>
          <a:xfrm>
            <a:off x="1981200" y="1600200"/>
            <a:ext cx="8229600" cy="4953000"/>
          </a:xfrm>
        </p:spPr>
        <p:txBody>
          <a:bodyPr>
            <a:normAutofit/>
          </a:bodyPr>
          <a:lstStyle/>
          <a:p>
            <a:pPr marL="0" indent="0">
              <a:buNone/>
            </a:pPr>
            <a:r>
              <a:rPr lang="en-US" dirty="0" smtClean="0"/>
              <a:t>“</a:t>
            </a:r>
            <a:r>
              <a:rPr lang="en-US" dirty="0"/>
              <a:t>Funds budgeted specifically for public service and expended for activities established primarily to provide </a:t>
            </a:r>
            <a:r>
              <a:rPr lang="en-US" dirty="0" err="1"/>
              <a:t>noninstructional</a:t>
            </a:r>
            <a:r>
              <a:rPr lang="en-US" dirty="0"/>
              <a:t> services beneficial to groups external to the institution are reported. Examples are seminars and projects provided to particular sectors of the community. Include expenditures for community services and cooperative extension </a:t>
            </a:r>
            <a:r>
              <a:rPr lang="en-US" dirty="0" smtClean="0"/>
              <a:t>services.”</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796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 &amp; Maintenance of Plant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Expenditures for operations established to provide service and maintenance related to grounds and facilities used for educational and general purposes. Also included are expenditures for utilities, fire protection, property insurance, and similar items. Expenditures made from the institutional plant funds account are not </a:t>
            </a:r>
            <a:r>
              <a:rPr lang="en-US" dirty="0" smtClean="0"/>
              <a:t>included.”</a:t>
            </a:r>
          </a:p>
          <a:p>
            <a:pPr marL="0" indent="0">
              <a:spcBef>
                <a:spcPts val="0"/>
              </a:spcBef>
              <a:buNone/>
              <a:defRPr/>
            </a:pPr>
            <a:endParaRPr lang="en-US" dirty="0" smtClean="0"/>
          </a:p>
          <a:p>
            <a:pPr marL="0" indent="0">
              <a:spcBef>
                <a:spcPts val="0"/>
              </a:spcBef>
              <a:buNone/>
              <a:defRPr/>
            </a:pPr>
            <a:r>
              <a:rPr lang="en-US" sz="2000" dirty="0" smtClean="0"/>
              <a:t>Source</a:t>
            </a:r>
            <a:r>
              <a:rPr lang="en-US" sz="2000" dirty="0"/>
              <a:t>: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1441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Enrollment</a:t>
            </a:r>
            <a:endParaRPr lang="en-US" b="1" dirty="0"/>
          </a:p>
        </p:txBody>
      </p:sp>
      <p:sp>
        <p:nvSpPr>
          <p:cNvPr id="3" name="Content Placeholder 2"/>
          <p:cNvSpPr>
            <a:spLocks noGrp="1"/>
          </p:cNvSpPr>
          <p:nvPr>
            <p:ph idx="1"/>
          </p:nvPr>
        </p:nvSpPr>
        <p:spPr/>
        <p:txBody>
          <a:bodyPr>
            <a:normAutofit/>
          </a:bodyPr>
          <a:lstStyle/>
          <a:p>
            <a:pPr marL="0" indent="0">
              <a:buNone/>
            </a:pPr>
            <a:r>
              <a:rPr lang="en-US" sz="3000" dirty="0" smtClean="0"/>
              <a:t>Source for FTE enrollment data is </a:t>
            </a:r>
            <a:r>
              <a:rPr lang="en-US" sz="3000" dirty="0" err="1" smtClean="0"/>
              <a:t>RooPlan</a:t>
            </a:r>
            <a:r>
              <a:rPr lang="en-US" sz="3000" dirty="0" smtClean="0"/>
              <a:t>.</a:t>
            </a:r>
          </a:p>
          <a:p>
            <a:pPr marL="0" indent="0">
              <a:buNone/>
            </a:pPr>
            <a:endParaRPr lang="en-US" sz="3000" dirty="0" smtClean="0"/>
          </a:p>
          <a:p>
            <a:pPr marL="0" indent="0">
              <a:buNone/>
            </a:pPr>
            <a:r>
              <a:rPr lang="en-US" sz="3000" dirty="0" smtClean="0"/>
              <a:t>Time horizon of AY08 (Fall 07) – AY15 (Fall 14) corresponds to available IPEDS spending data.</a:t>
            </a:r>
            <a:endParaRPr lang="en-US" sz="3000" dirty="0"/>
          </a:p>
        </p:txBody>
      </p:sp>
    </p:spTree>
    <p:extLst>
      <p:ext uri="{BB962C8B-B14F-4D97-AF65-F5344CB8AC3E}">
        <p14:creationId xmlns:p14="http://schemas.microsoft.com/office/powerpoint/2010/main" val="418095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44652153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2123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Expenditures</a:t>
            </a:r>
            <a:endParaRPr lang="en-US" b="1" dirty="0"/>
          </a:p>
        </p:txBody>
      </p:sp>
      <p:sp>
        <p:nvSpPr>
          <p:cNvPr id="3" name="Content Placeholder 2"/>
          <p:cNvSpPr>
            <a:spLocks noGrp="1"/>
          </p:cNvSpPr>
          <p:nvPr>
            <p:ph idx="1"/>
          </p:nvPr>
        </p:nvSpPr>
        <p:spPr/>
        <p:txBody>
          <a:bodyPr>
            <a:normAutofit/>
          </a:bodyPr>
          <a:lstStyle/>
          <a:p>
            <a:pPr marL="0" indent="0">
              <a:buNone/>
            </a:pPr>
            <a:r>
              <a:rPr lang="en-US" sz="3000" dirty="0" smtClean="0"/>
              <a:t>Data </a:t>
            </a:r>
            <a:r>
              <a:rPr lang="en-US" sz="3000" dirty="0"/>
              <a:t>from </a:t>
            </a:r>
            <a:r>
              <a:rPr lang="en-US" sz="3000" dirty="0" smtClean="0"/>
              <a:t>UM System Integrated </a:t>
            </a:r>
            <a:r>
              <a:rPr lang="en-US" sz="3000" dirty="0"/>
              <a:t>Postsecondary Education Data System (IPEDS</a:t>
            </a:r>
            <a:r>
              <a:rPr lang="en-US" sz="3000" dirty="0" smtClean="0"/>
              <a:t>) Finance survey (available at UM System website).</a:t>
            </a:r>
          </a:p>
          <a:p>
            <a:pPr marL="0" indent="0">
              <a:buNone/>
            </a:pPr>
            <a:endParaRPr lang="en-US" sz="3000" dirty="0" smtClean="0"/>
          </a:p>
          <a:p>
            <a:pPr marL="0" indent="0">
              <a:buNone/>
            </a:pPr>
            <a:r>
              <a:rPr lang="en-US" sz="3000" dirty="0" smtClean="0"/>
              <a:t>Classifies spending according to </a:t>
            </a:r>
            <a:r>
              <a:rPr lang="en-US" sz="3000" i="1" dirty="0" smtClean="0"/>
              <a:t>function</a:t>
            </a:r>
            <a:r>
              <a:rPr lang="en-US" sz="3000" dirty="0" smtClean="0"/>
              <a:t> or </a:t>
            </a:r>
            <a:r>
              <a:rPr lang="en-US" sz="3000" i="1" dirty="0" smtClean="0"/>
              <a:t>activity</a:t>
            </a:r>
            <a:r>
              <a:rPr lang="en-US" sz="3000" dirty="0"/>
              <a:t>.</a:t>
            </a:r>
            <a:endParaRPr lang="en-US" sz="3000" dirty="0" smtClean="0"/>
          </a:p>
          <a:p>
            <a:pPr marL="0" indent="0">
              <a:buNone/>
            </a:pPr>
            <a:endParaRPr lang="en-US" sz="3000" dirty="0" smtClean="0"/>
          </a:p>
          <a:p>
            <a:pPr marL="0" indent="0">
              <a:buNone/>
            </a:pPr>
            <a:r>
              <a:rPr lang="en-US" sz="3000" dirty="0" smtClean="0"/>
              <a:t>S</a:t>
            </a:r>
            <a:r>
              <a:rPr lang="en-US" sz="3000" i="1" dirty="0" smtClean="0"/>
              <a:t>alaries </a:t>
            </a:r>
            <a:r>
              <a:rPr lang="en-US" sz="3000" i="1" dirty="0"/>
              <a:t>and </a:t>
            </a:r>
            <a:r>
              <a:rPr lang="en-US" sz="3000" i="1" dirty="0" smtClean="0"/>
              <a:t>benefits only</a:t>
            </a:r>
            <a:r>
              <a:rPr lang="en-US" sz="3000" dirty="0" smtClean="0"/>
              <a:t> are used here as the measure </a:t>
            </a:r>
            <a:r>
              <a:rPr lang="en-US" sz="3000" dirty="0"/>
              <a:t>of changes in </a:t>
            </a:r>
            <a:r>
              <a:rPr lang="en-US" sz="3000" dirty="0" smtClean="0"/>
              <a:t>spending.</a:t>
            </a:r>
            <a:endParaRPr lang="en-US" sz="3000" dirty="0"/>
          </a:p>
        </p:txBody>
      </p:sp>
    </p:spTree>
    <p:extLst>
      <p:ext uri="{BB962C8B-B14F-4D97-AF65-F5344CB8AC3E}">
        <p14:creationId xmlns:p14="http://schemas.microsoft.com/office/powerpoint/2010/main" val="344913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1747047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5035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Expenditures: Magnitude of Growth</a:t>
            </a:r>
            <a:endParaRPr lang="en-US" b="1" dirty="0"/>
          </a:p>
        </p:txBody>
      </p:sp>
      <p:sp>
        <p:nvSpPr>
          <p:cNvPr id="3" name="Content Placeholder 2"/>
          <p:cNvSpPr>
            <a:spLocks noGrp="1"/>
          </p:cNvSpPr>
          <p:nvPr>
            <p:ph idx="1"/>
          </p:nvPr>
        </p:nvSpPr>
        <p:spPr/>
        <p:txBody>
          <a:bodyPr/>
          <a:lstStyle/>
          <a:p>
            <a:pPr marL="0" indent="0">
              <a:buNone/>
            </a:pPr>
            <a:r>
              <a:rPr lang="en-US" dirty="0" smtClean="0"/>
              <a:t>From AY08 to AY15 expenditures for salaries and benefits increased by:</a:t>
            </a:r>
          </a:p>
          <a:p>
            <a:r>
              <a:rPr lang="en-US" dirty="0" smtClean="0"/>
              <a:t>$23,872,948 for Instruction</a:t>
            </a:r>
          </a:p>
          <a:p>
            <a:r>
              <a:rPr lang="en-US" dirty="0" smtClean="0"/>
              <a:t>$6,496,506 for Institutional Support</a:t>
            </a:r>
          </a:p>
          <a:p>
            <a:r>
              <a:rPr lang="en-US" dirty="0" smtClean="0"/>
              <a:t>$4,545,241 for Academic Support</a:t>
            </a:r>
          </a:p>
          <a:p>
            <a:r>
              <a:rPr lang="en-US" dirty="0" smtClean="0"/>
              <a:t>$1,753,405 for Public Service</a:t>
            </a:r>
          </a:p>
          <a:p>
            <a:r>
              <a:rPr lang="en-US" dirty="0"/>
              <a:t>$</a:t>
            </a:r>
            <a:r>
              <a:rPr lang="en-US" dirty="0" smtClean="0"/>
              <a:t>1,392,749 for Student Services</a:t>
            </a:r>
          </a:p>
          <a:p>
            <a:r>
              <a:rPr lang="en-US" dirty="0"/>
              <a:t>$</a:t>
            </a:r>
            <a:r>
              <a:rPr lang="en-US" dirty="0" smtClean="0"/>
              <a:t>694,205 for Research</a:t>
            </a:r>
          </a:p>
          <a:p>
            <a:r>
              <a:rPr lang="en-US" dirty="0"/>
              <a:t>$</a:t>
            </a:r>
            <a:r>
              <a:rPr lang="en-US" dirty="0" smtClean="0"/>
              <a:t>278,296 for Operation and Maintenance of Plant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835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Expenditures: Athletics</a:t>
            </a:r>
            <a:endParaRPr lang="en-US" b="1" dirty="0"/>
          </a:p>
        </p:txBody>
      </p:sp>
      <p:sp>
        <p:nvSpPr>
          <p:cNvPr id="3" name="Content Placeholder 2"/>
          <p:cNvSpPr>
            <a:spLocks noGrp="1"/>
          </p:cNvSpPr>
          <p:nvPr>
            <p:ph idx="1"/>
          </p:nvPr>
        </p:nvSpPr>
        <p:spPr/>
        <p:txBody>
          <a:bodyPr>
            <a:normAutofit/>
          </a:bodyPr>
          <a:lstStyle/>
          <a:p>
            <a:pPr marL="0" indent="0">
              <a:buNone/>
            </a:pPr>
            <a:r>
              <a:rPr lang="en-US" sz="3000" dirty="0" smtClean="0"/>
              <a:t>Source for spending </a:t>
            </a:r>
            <a:r>
              <a:rPr lang="en-US" sz="3000" dirty="0"/>
              <a:t>on Athletics is </a:t>
            </a:r>
            <a:r>
              <a:rPr lang="en-US" sz="3000" dirty="0" smtClean="0"/>
              <a:t>UM </a:t>
            </a:r>
            <a:r>
              <a:rPr lang="en-US" sz="3000" dirty="0"/>
              <a:t>System Financial Reports and Supplemental Schedules for UMKC, </a:t>
            </a:r>
            <a:r>
              <a:rPr lang="en-US" sz="3000" dirty="0" smtClean="0"/>
              <a:t>"Auxiliaries", </a:t>
            </a:r>
            <a:r>
              <a:rPr lang="en-US" sz="3000" dirty="0"/>
              <a:t>relevant </a:t>
            </a:r>
            <a:r>
              <a:rPr lang="en-US" sz="3000" dirty="0" smtClean="0"/>
              <a:t>years (available through UM System website).</a:t>
            </a:r>
          </a:p>
        </p:txBody>
      </p:sp>
    </p:spTree>
    <p:extLst>
      <p:ext uri="{BB962C8B-B14F-4D97-AF65-F5344CB8AC3E}">
        <p14:creationId xmlns:p14="http://schemas.microsoft.com/office/powerpoint/2010/main" val="293247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09103361"/>
              </p:ext>
            </p:extLst>
          </p:nvPr>
        </p:nvGraphicFramePr>
        <p:xfrm>
          <a:off x="179243" y="105641"/>
          <a:ext cx="11915775" cy="6572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7430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1362</Words>
  <Application>Microsoft Office PowerPoint</Application>
  <PresentationFormat>Custom</PresentationFormat>
  <Paragraphs>324</Paragraphs>
  <Slides>25</Slides>
  <Notes>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1_Office Theme</vt:lpstr>
      <vt:lpstr>3_Office Theme</vt:lpstr>
      <vt:lpstr>Update: UMKC Spending, Staffing and Benefits 2008-2015/16 </vt:lpstr>
      <vt:lpstr>Faculty Benefits</vt:lpstr>
      <vt:lpstr>Enrollment</vt:lpstr>
      <vt:lpstr>PowerPoint Presentation</vt:lpstr>
      <vt:lpstr>Expenditures</vt:lpstr>
      <vt:lpstr>PowerPoint Presentation</vt:lpstr>
      <vt:lpstr>Expenditures: Magnitude of Growth</vt:lpstr>
      <vt:lpstr>Expenditures: Athletics</vt:lpstr>
      <vt:lpstr>PowerPoint Presentation</vt:lpstr>
      <vt:lpstr>Tenured/Tenure Track Faculty</vt:lpstr>
      <vt:lpstr>PowerPoint Presentation</vt:lpstr>
      <vt:lpstr>PowerPoint Presentation</vt:lpstr>
      <vt:lpstr>Non-Instructional Staff</vt:lpstr>
      <vt:lpstr>Non-Instructional Staff</vt:lpstr>
      <vt:lpstr>Non-Instructional Staff</vt:lpstr>
      <vt:lpstr>PowerPoint Presentation</vt:lpstr>
      <vt:lpstr>PowerPoint Presentation</vt:lpstr>
      <vt:lpstr>Expenditures: Definitions</vt:lpstr>
      <vt:lpstr>Instruction</vt:lpstr>
      <vt:lpstr>Institutional Support</vt:lpstr>
      <vt:lpstr>Academic Support</vt:lpstr>
      <vt:lpstr>Research</vt:lpstr>
      <vt:lpstr>Student Services</vt:lpstr>
      <vt:lpstr>Public Service</vt:lpstr>
      <vt:lpstr>Operation &amp; Maintenance of Plant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2015-01-20T20:50:40Z</dcterms:created>
  <dcterms:modified xsi:type="dcterms:W3CDTF">2017-04-13T20:00:27Z</dcterms:modified>
</cp:coreProperties>
</file>